
<file path=[Content_Types].xml><?xml version="1.0" encoding="utf-8"?>
<Types xmlns="http://schemas.openxmlformats.org/package/2006/content-types">
  <Default Extension="emf" ContentType="image/x-emf"/>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1">
  <p:sldMasterIdLst>
    <p:sldMasterId id="2147483648" r:id="rId1"/>
  </p:sldMasterIdLst>
  <p:notesMasterIdLst>
    <p:notesMasterId r:id="rId62"/>
  </p:notesMasterIdLst>
  <p:sldIdLst>
    <p:sldId id="256" r:id="rId2"/>
    <p:sldId id="498" r:id="rId3"/>
    <p:sldId id="565" r:id="rId4"/>
    <p:sldId id="572" r:id="rId5"/>
    <p:sldId id="573" r:id="rId6"/>
    <p:sldId id="571" r:id="rId7"/>
    <p:sldId id="566" r:id="rId8"/>
    <p:sldId id="567" r:id="rId9"/>
    <p:sldId id="529" r:id="rId10"/>
    <p:sldId id="492" r:id="rId11"/>
    <p:sldId id="530" r:id="rId12"/>
    <p:sldId id="494" r:id="rId13"/>
    <p:sldId id="537" r:id="rId14"/>
    <p:sldId id="531" r:id="rId15"/>
    <p:sldId id="548" r:id="rId16"/>
    <p:sldId id="568" r:id="rId17"/>
    <p:sldId id="488" r:id="rId18"/>
    <p:sldId id="500" r:id="rId19"/>
    <p:sldId id="487" r:id="rId20"/>
    <p:sldId id="538" r:id="rId21"/>
    <p:sldId id="521" r:id="rId22"/>
    <p:sldId id="491" r:id="rId23"/>
    <p:sldId id="523" r:id="rId24"/>
    <p:sldId id="539" r:id="rId25"/>
    <p:sldId id="540" r:id="rId26"/>
    <p:sldId id="541" r:id="rId27"/>
    <p:sldId id="546" r:id="rId28"/>
    <p:sldId id="547" r:id="rId29"/>
    <p:sldId id="532" r:id="rId30"/>
    <p:sldId id="549" r:id="rId31"/>
    <p:sldId id="543" r:id="rId32"/>
    <p:sldId id="544" r:id="rId33"/>
    <p:sldId id="550" r:id="rId34"/>
    <p:sldId id="551" r:id="rId35"/>
    <p:sldId id="552" r:id="rId36"/>
    <p:sldId id="553" r:id="rId37"/>
    <p:sldId id="554" r:id="rId38"/>
    <p:sldId id="574" r:id="rId39"/>
    <p:sldId id="516" r:id="rId40"/>
    <p:sldId id="504" r:id="rId41"/>
    <p:sldId id="519" r:id="rId42"/>
    <p:sldId id="534" r:id="rId43"/>
    <p:sldId id="575" r:id="rId44"/>
    <p:sldId id="505" r:id="rId45"/>
    <p:sldId id="556" r:id="rId46"/>
    <p:sldId id="557" r:id="rId47"/>
    <p:sldId id="559" r:id="rId48"/>
    <p:sldId id="558" r:id="rId49"/>
    <p:sldId id="561" r:id="rId50"/>
    <p:sldId id="560" r:id="rId51"/>
    <p:sldId id="555" r:id="rId52"/>
    <p:sldId id="562" r:id="rId53"/>
    <p:sldId id="569" r:id="rId54"/>
    <p:sldId id="576" r:id="rId55"/>
    <p:sldId id="570" r:id="rId56"/>
    <p:sldId id="577" r:id="rId57"/>
    <p:sldId id="578" r:id="rId58"/>
    <p:sldId id="579" r:id="rId59"/>
    <p:sldId id="580" r:id="rId60"/>
    <p:sldId id="470" r:id="rId6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66CC"/>
    <a:srgbClr val="203B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7F5232-191E-402D-ACAA-038785E72451}" v="81" dt="2018-10-16T19:34:00.447"/>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54" autoAdjust="0"/>
  </p:normalViewPr>
  <p:slideViewPr>
    <p:cSldViewPr>
      <p:cViewPr varScale="1">
        <p:scale>
          <a:sx n="86" d="100"/>
          <a:sy n="86" d="100"/>
        </p:scale>
        <p:origin x="1339"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53F62F-B80F-4137-BA62-99E85D2CED08}" type="datetimeFigureOut">
              <a:rPr lang="de-DE" smtClean="0"/>
              <a:pPr/>
              <a:t>22.11.2020</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CE0FC2-2DD1-4408-94B8-7BA305C6AAEE}" type="slidenum">
              <a:rPr lang="de-DE" smtClean="0"/>
              <a:pPr/>
              <a:t>‹Nr.›</a:t>
            </a:fld>
            <a:endParaRPr lang="de-DE"/>
          </a:p>
        </p:txBody>
      </p:sp>
    </p:spTree>
    <p:extLst>
      <p:ext uri="{BB962C8B-B14F-4D97-AF65-F5344CB8AC3E}">
        <p14:creationId xmlns:p14="http://schemas.microsoft.com/office/powerpoint/2010/main" val="2508076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gi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gi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DE" dirty="0"/>
          </a:p>
        </p:txBody>
      </p:sp>
      <p:sp>
        <p:nvSpPr>
          <p:cNvPr id="4" name="Datumsplatzhalter 3"/>
          <p:cNvSpPr>
            <a:spLocks noGrp="1"/>
          </p:cNvSpPr>
          <p:nvPr>
            <p:ph type="dt" sz="half" idx="10"/>
          </p:nvPr>
        </p:nvSpPr>
        <p:spPr>
          <a:xfrm>
            <a:off x="244800" y="6376243"/>
            <a:ext cx="1230856" cy="365125"/>
          </a:xfrm>
        </p:spPr>
        <p:txBody>
          <a:bodyPr/>
          <a:lstStyle>
            <a:lvl1pPr algn="ctr">
              <a:defRPr sz="1000">
                <a:solidFill>
                  <a:schemeClr val="tx1">
                    <a:lumMod val="50000"/>
                    <a:lumOff val="50000"/>
                  </a:schemeClr>
                </a:solidFill>
                <a:latin typeface="Arial" pitchFamily="34" charset="0"/>
                <a:cs typeface="Arial" pitchFamily="34" charset="0"/>
              </a:defRPr>
            </a:lvl1pPr>
          </a:lstStyle>
          <a:p>
            <a:endParaRPr lang="de-DE" dirty="0"/>
          </a:p>
          <a:p>
            <a:fld id="{2440FCCD-A105-47AA-A575-B618BBBDBAA9}" type="datetime1">
              <a:rPr lang="de-DE" smtClean="0"/>
              <a:pPr/>
              <a:t>22.11.2020</a:t>
            </a:fld>
            <a:r>
              <a:rPr lang="de-DE"/>
              <a:t> </a:t>
            </a:r>
            <a:r>
              <a:rPr lang="de-DE" dirty="0"/>
              <a:t>| </a:t>
            </a:r>
            <a:fld id="{DFA99560-3930-4652-A717-295C961D9515}" type="slidenum">
              <a:rPr lang="de-DE" smtClean="0"/>
              <a:pPr/>
              <a:t>‹Nr.›</a:t>
            </a:fld>
            <a:endParaRPr lang="de-DE" dirty="0"/>
          </a:p>
          <a:p>
            <a:endParaRPr lang="de-DE" dirty="0"/>
          </a:p>
        </p:txBody>
      </p:sp>
      <p:sp>
        <p:nvSpPr>
          <p:cNvPr id="5" name="Fußzeilenplatzhalter 4"/>
          <p:cNvSpPr>
            <a:spLocks noGrp="1"/>
          </p:cNvSpPr>
          <p:nvPr>
            <p:ph type="ftr" sz="quarter" idx="11"/>
          </p:nvPr>
        </p:nvSpPr>
        <p:spPr>
          <a:xfrm>
            <a:off x="4410000" y="6375600"/>
            <a:ext cx="4464496" cy="365125"/>
          </a:xfr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800">
                <a:solidFill>
                  <a:schemeClr val="tx1">
                    <a:lumMod val="50000"/>
                    <a:lumOff val="50000"/>
                  </a:schemeClr>
                </a:solidFill>
                <a:latin typeface="Arial" pitchFamily="34" charset="0"/>
                <a:cs typeface="Arial" pitchFamily="34" charset="0"/>
              </a:defRPr>
            </a:lvl1pPr>
          </a:lstStyle>
          <a:p>
            <a:r>
              <a:rPr lang="de-DE" dirty="0"/>
              <a:t>© ISG/</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8" name="Rechteck 7"/>
          <p:cNvSpPr/>
          <p:nvPr userDrawn="1"/>
        </p:nvSpPr>
        <p:spPr>
          <a:xfrm>
            <a:off x="251520" y="1196752"/>
            <a:ext cx="8640960" cy="36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p:cNvSpPr/>
          <p:nvPr userDrawn="1"/>
        </p:nvSpPr>
        <p:spPr>
          <a:xfrm>
            <a:off x="251520" y="1268760"/>
            <a:ext cx="8640960" cy="90000"/>
          </a:xfrm>
          <a:prstGeom prst="rect">
            <a:avLst/>
          </a:prstGeom>
          <a:gradFill flip="none" rotWithShape="1">
            <a:gsLst>
              <a:gs pos="0">
                <a:srgbClr val="203B84"/>
              </a:gs>
              <a:gs pos="50000">
                <a:srgbClr val="203B84"/>
              </a:gs>
              <a:gs pos="100000">
                <a:srgbClr val="203B84"/>
              </a:gs>
              <a:gs pos="39999">
                <a:srgbClr val="85C2FF"/>
              </a:gs>
              <a:gs pos="70000">
                <a:srgbClr val="C4D6EB"/>
              </a:gs>
              <a:gs pos="100000">
                <a:srgbClr val="FFEBFA"/>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p:cNvSpPr/>
          <p:nvPr userDrawn="1"/>
        </p:nvSpPr>
        <p:spPr>
          <a:xfrm>
            <a:off x="251520" y="6274800"/>
            <a:ext cx="8640960" cy="36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5" name="Grafik 5">
            <a:extLst>
              <a:ext uri="{FF2B5EF4-FFF2-40B4-BE49-F238E27FC236}">
                <a16:creationId xmlns:a16="http://schemas.microsoft.com/office/drawing/2014/main" id="{D3550F99-AB3F-4A82-874D-8539E9866A1A}"/>
              </a:ext>
            </a:extLst>
          </p:cNvPr>
          <p:cNvPicPr>
            <a:picLocks noChangeAspect="1"/>
          </p:cNvPicPr>
          <p:nvPr userDrawn="1"/>
        </p:nvPicPr>
        <p:blipFill>
          <a:blip r:embed="rId2" cstate="print"/>
          <a:stretch>
            <a:fillRect/>
          </a:stretch>
        </p:blipFill>
        <p:spPr>
          <a:xfrm>
            <a:off x="3131840" y="366169"/>
            <a:ext cx="2755901" cy="504821"/>
          </a:xfrm>
          <a:prstGeom prst="rect">
            <a:avLst/>
          </a:prstGeom>
          <a:noFill/>
          <a:ln cap="flat">
            <a:noFill/>
          </a:ln>
        </p:spPr>
      </p:pic>
      <p:grpSp>
        <p:nvGrpSpPr>
          <p:cNvPr id="12" name="Gruppieren 11"/>
          <p:cNvGrpSpPr/>
          <p:nvPr userDrawn="1"/>
        </p:nvGrpSpPr>
        <p:grpSpPr>
          <a:xfrm>
            <a:off x="685800" y="99575"/>
            <a:ext cx="7908757" cy="1005821"/>
            <a:chOff x="0" y="0"/>
            <a:chExt cx="6030899" cy="703267"/>
          </a:xfrm>
        </p:grpSpPr>
        <p:pic>
          <p:nvPicPr>
            <p:cNvPr id="13" name="Bild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5409" y="103367"/>
              <a:ext cx="2015490" cy="546100"/>
            </a:xfrm>
            <a:prstGeom prst="rect">
              <a:avLst/>
            </a:prstGeom>
            <a:extLst>
              <a:ext uri="{FAA26D3D-D897-4be2-8F04-BA451C77F1D7}">
                <ma14:placeholderFlag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ve="http://schemas.openxmlformats.org/markup-compatibility/2006" xmlns:lc="http://schemas.openxmlformats.org/drawingml/2006/lockedCanvas"/>
              </a:ext>
            </a:extLst>
          </p:spPr>
        </p:pic>
        <p:pic>
          <p:nvPicPr>
            <p:cNvPr id="14" name="Grafik 13"/>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2015490" cy="703267"/>
            </a:xfrm>
            <a:prstGeom prst="rect">
              <a:avLst/>
            </a:prstGeom>
            <a:noFill/>
          </p:spPr>
        </p:pic>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12" name="Grafik 5">
            <a:extLst>
              <a:ext uri="{FF2B5EF4-FFF2-40B4-BE49-F238E27FC236}">
                <a16:creationId xmlns:a16="http://schemas.microsoft.com/office/drawing/2014/main" id="{980D0BDB-A1F3-43F4-964A-7553268BBBDA}"/>
              </a:ext>
            </a:extLst>
          </p:cNvPr>
          <p:cNvPicPr>
            <a:picLocks noChangeAspect="1"/>
          </p:cNvPicPr>
          <p:nvPr userDrawn="1"/>
        </p:nvPicPr>
        <p:blipFill>
          <a:blip r:embed="rId2" cstate="print"/>
          <a:stretch>
            <a:fillRect/>
          </a:stretch>
        </p:blipFill>
        <p:spPr>
          <a:xfrm>
            <a:off x="5292080" y="404664"/>
            <a:ext cx="2307124" cy="422615"/>
          </a:xfrm>
          <a:prstGeom prst="rect">
            <a:avLst/>
          </a:prstGeom>
          <a:noFill/>
          <a:ln cap="flat">
            <a:noFill/>
          </a:ln>
        </p:spPr>
      </p:pic>
      <p:pic>
        <p:nvPicPr>
          <p:cNvPr id="11" name="Bild 34"/>
          <p:cNvPicPr>
            <a:picLocks noChangeAspect="1"/>
          </p:cNvPicPr>
          <p:nvPr/>
        </p:nvPicPr>
        <p:blipFill>
          <a:blip r:embed="rId3" cstate="print">
            <a:lum bright="19000"/>
            <a:extLst>
              <a:ext uri="{28A0092B-C50C-407E-A947-70E740481C1C}">
                <a14:useLocalDpi xmlns:a14="http://schemas.microsoft.com/office/drawing/2010/main" val="0"/>
              </a:ext>
            </a:extLst>
          </a:blip>
          <a:stretch>
            <a:fillRect/>
          </a:stretch>
        </p:blipFill>
        <p:spPr>
          <a:xfrm>
            <a:off x="7349320" y="335314"/>
            <a:ext cx="1574892" cy="465389"/>
          </a:xfrm>
          <a:prstGeom prst="rect">
            <a:avLst/>
          </a:prstGeom>
          <a:extLst>
            <a:ext uri="{FAA26D3D-D897-4be2-8F04-BA451C77F1D7}">
              <ma14:placeholderFlag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ve="http://schemas.openxmlformats.org/markup-compatibility/2006" xmlns:lc="http://schemas.openxmlformats.org/drawingml/2006/lockedCanvas"/>
            </a:ext>
          </a:extLst>
        </p:spPr>
      </p:pic>
      <p:pic>
        <p:nvPicPr>
          <p:cNvPr id="13" name="Grafik 12"/>
          <p:cNvPicPr>
            <a:picLocks noChangeAspect="1"/>
          </p:cNvPicPr>
          <p:nvPr/>
        </p:nvPicPr>
        <p:blipFill>
          <a:blip r:embed="rId4" cstate="print">
            <a:lum bright="33000"/>
            <a:extLst>
              <a:ext uri="{28A0092B-C50C-407E-A947-70E740481C1C}">
                <a14:useLocalDpi xmlns:a14="http://schemas.microsoft.com/office/drawing/2010/main" val="0"/>
              </a:ext>
            </a:extLst>
          </a:blip>
          <a:srcRect/>
          <a:stretch>
            <a:fillRect/>
          </a:stretch>
        </p:blipFill>
        <p:spPr bwMode="auto">
          <a:xfrm>
            <a:off x="3790400" y="329104"/>
            <a:ext cx="1712310" cy="651623"/>
          </a:xfrm>
          <a:prstGeom prst="rect">
            <a:avLst/>
          </a:prstGeom>
          <a:noFill/>
        </p:spPr>
      </p:pic>
      <p:sp>
        <p:nvSpPr>
          <p:cNvPr id="2" name="Titel 1"/>
          <p:cNvSpPr>
            <a:spLocks noGrp="1"/>
          </p:cNvSpPr>
          <p:nvPr>
            <p:ph type="title"/>
          </p:nvPr>
        </p:nvSpPr>
        <p:spPr>
          <a:xfrm>
            <a:off x="396000" y="274638"/>
            <a:ext cx="5616000" cy="850106"/>
          </a:xfrm>
        </p:spPr>
        <p:txBody>
          <a:bodyPr>
            <a:noAutofit/>
          </a:bodyPr>
          <a:lstStyle>
            <a:lvl1pPr algn="l">
              <a:defRPr sz="2000" cap="small" baseline="0">
                <a:solidFill>
                  <a:schemeClr val="tx1">
                    <a:lumMod val="50000"/>
                    <a:lumOff val="50000"/>
                  </a:schemeClr>
                </a:solidFill>
              </a:defRPr>
            </a:lvl1pPr>
          </a:lstStyle>
          <a:p>
            <a:r>
              <a:rPr lang="de-DE"/>
              <a:t>Titelmasterformat durch Klicken bearbeiten</a:t>
            </a:r>
            <a:endParaRPr lang="de-DE" dirty="0"/>
          </a:p>
        </p:txBody>
      </p:sp>
      <p:sp>
        <p:nvSpPr>
          <p:cNvPr id="3" name="Inhaltsplatzhalter 2"/>
          <p:cNvSpPr>
            <a:spLocks noGrp="1"/>
          </p:cNvSpPr>
          <p:nvPr>
            <p:ph idx="1"/>
          </p:nvPr>
        </p:nvSpPr>
        <p:spPr>
          <a:xfrm>
            <a:off x="396000" y="1484784"/>
            <a:ext cx="8352000" cy="4320479"/>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1" name="Rechteck 20"/>
          <p:cNvSpPr/>
          <p:nvPr userDrawn="1"/>
        </p:nvSpPr>
        <p:spPr>
          <a:xfrm>
            <a:off x="251520" y="1268760"/>
            <a:ext cx="8640960" cy="90000"/>
          </a:xfrm>
          <a:prstGeom prst="rect">
            <a:avLst/>
          </a:prstGeom>
          <a:gradFill flip="none" rotWithShape="1">
            <a:gsLst>
              <a:gs pos="0">
                <a:srgbClr val="203B84"/>
              </a:gs>
              <a:gs pos="50000">
                <a:srgbClr val="203B84"/>
              </a:gs>
              <a:gs pos="100000">
                <a:srgbClr val="203B84"/>
              </a:gs>
              <a:gs pos="39999">
                <a:srgbClr val="85C2FF"/>
              </a:gs>
              <a:gs pos="70000">
                <a:srgbClr val="C4D6EB"/>
              </a:gs>
              <a:gs pos="100000">
                <a:srgbClr val="FFEBFA"/>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p:cNvSpPr/>
          <p:nvPr userDrawn="1"/>
        </p:nvSpPr>
        <p:spPr>
          <a:xfrm>
            <a:off x="251520" y="1196752"/>
            <a:ext cx="8640960" cy="36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p:cNvSpPr/>
          <p:nvPr userDrawn="1"/>
        </p:nvSpPr>
        <p:spPr>
          <a:xfrm>
            <a:off x="251520" y="6273320"/>
            <a:ext cx="8640960" cy="36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Datumsplatzhalter 3"/>
          <p:cNvSpPr>
            <a:spLocks noGrp="1"/>
          </p:cNvSpPr>
          <p:nvPr>
            <p:ph type="dt" sz="half" idx="10"/>
          </p:nvPr>
        </p:nvSpPr>
        <p:spPr>
          <a:xfrm>
            <a:off x="251520" y="6376243"/>
            <a:ext cx="1230856" cy="365125"/>
          </a:xfrm>
        </p:spPr>
        <p:txBody>
          <a:bodyPr/>
          <a:lstStyle>
            <a:lvl1pPr algn="ctr">
              <a:defRPr sz="1000">
                <a:solidFill>
                  <a:schemeClr val="tx1">
                    <a:lumMod val="50000"/>
                    <a:lumOff val="50000"/>
                  </a:schemeClr>
                </a:solidFill>
                <a:latin typeface="Arial" pitchFamily="34" charset="0"/>
                <a:cs typeface="Arial" pitchFamily="34" charset="0"/>
              </a:defRPr>
            </a:lvl1pPr>
          </a:lstStyle>
          <a:p>
            <a:endParaRPr lang="de-DE" dirty="0"/>
          </a:p>
          <a:p>
            <a:fld id="{285E0FB0-08CC-4D00-9615-C6E16E60C6C6}" type="datetime1">
              <a:rPr lang="de-DE" smtClean="0"/>
              <a:pPr/>
              <a:t>22.11.2020</a:t>
            </a:fld>
            <a:r>
              <a:rPr lang="de-DE" dirty="0"/>
              <a:t> | </a:t>
            </a:r>
            <a:fld id="{DFA99560-3930-4652-A717-295C961D9515}" type="slidenum">
              <a:rPr lang="de-DE" smtClean="0"/>
              <a:pPr/>
              <a:t>‹Nr.›</a:t>
            </a:fld>
            <a:endParaRPr lang="de-DE" dirty="0"/>
          </a:p>
          <a:p>
            <a:endParaRPr lang="de-DE" dirty="0"/>
          </a:p>
        </p:txBody>
      </p:sp>
      <p:sp>
        <p:nvSpPr>
          <p:cNvPr id="20" name="Fußzeilenplatzhalter 4"/>
          <p:cNvSpPr>
            <a:spLocks noGrp="1"/>
          </p:cNvSpPr>
          <p:nvPr>
            <p:ph type="ftr" sz="quarter" idx="11"/>
          </p:nvPr>
        </p:nvSpPr>
        <p:spPr>
          <a:xfrm>
            <a:off x="4410000" y="6375600"/>
            <a:ext cx="4464496" cy="365125"/>
          </a:xfr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800">
                <a:solidFill>
                  <a:schemeClr val="tx1">
                    <a:lumMod val="50000"/>
                    <a:lumOff val="50000"/>
                  </a:schemeClr>
                </a:solidFill>
                <a:latin typeface="Arial" pitchFamily="34" charset="0"/>
                <a:cs typeface="Arial" pitchFamily="34" charset="0"/>
              </a:defRPr>
            </a:lvl1pPr>
          </a:lstStyle>
          <a:p>
            <a:r>
              <a:rPr lang="de-DE" dirty="0"/>
              <a:t>© ISG/</a:t>
            </a:r>
            <a:r>
              <a:rPr lang="de-DE" i="1" dirty="0" err="1"/>
              <a:t>transfer</a:t>
            </a:r>
            <a:r>
              <a:rPr lang="de-DE" dirty="0"/>
              <a:t>. Alle Bestandteile dieses Dokuments sind urheberrechtlich geschützt. Dieses Dokument ist Teil der Präsentation und ohne mündliche Erläuterung unvollständig.</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D44D03C-4A47-4E07-A91B-7105580481C5}" type="datetime1">
              <a:rPr lang="de-DE" smtClean="0"/>
              <a:pPr/>
              <a:t>22.11.2020</a:t>
            </a:fld>
            <a:endParaRPr lang="de-DE"/>
          </a:p>
        </p:txBody>
      </p:sp>
      <p:sp>
        <p:nvSpPr>
          <p:cNvPr id="3" name="Fußzeilenplatzhalter 2"/>
          <p:cNvSpPr>
            <a:spLocks noGrp="1"/>
          </p:cNvSpPr>
          <p:nvPr>
            <p:ph type="ftr" sz="quarter" idx="11"/>
          </p:nvPr>
        </p:nvSpPr>
        <p:spPr/>
        <p:txBody>
          <a:bodyPr/>
          <a:lstStyle/>
          <a:p>
            <a:r>
              <a:rPr lang="de-DE"/>
              <a:t>© transfer. Alle Bestandteile dieses Dokuments sind urheberrechtlich geschützt. Dieses Dokument ist Teil der Präsentation und ohne die mündliche Erläuterung unvollständig</a:t>
            </a:r>
          </a:p>
        </p:txBody>
      </p:sp>
      <p:sp>
        <p:nvSpPr>
          <p:cNvPr id="4" name="Foliennummernplatzhalter 3"/>
          <p:cNvSpPr>
            <a:spLocks noGrp="1"/>
          </p:cNvSpPr>
          <p:nvPr>
            <p:ph type="sldNum" sz="quarter" idx="12"/>
          </p:nvPr>
        </p:nvSpPr>
        <p:spPr/>
        <p:txBody>
          <a:bodyPr/>
          <a:lstStyle/>
          <a:p>
            <a:fld id="{DFA99560-3930-4652-A717-295C961D9515}" type="slidenum">
              <a:rPr lang="de-DE" smtClean="0"/>
              <a:pPr/>
              <a:t>‹Nr.›</a:t>
            </a:fld>
            <a:endParaRPr lang="de-DE"/>
          </a:p>
        </p:txBody>
      </p:sp>
    </p:spTree>
    <p:extLst>
      <p:ext uri="{BB962C8B-B14F-4D97-AF65-F5344CB8AC3E}">
        <p14:creationId xmlns:p14="http://schemas.microsoft.com/office/powerpoint/2010/main" val="1903381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44D03C-4A47-4E07-A91B-7105580481C5}" type="datetime1">
              <a:rPr lang="de-DE" smtClean="0"/>
              <a:pPr/>
              <a:t>22.11.2020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 transfer. Alle Bestandteile dieses Dokuments sind urheberrechtlich geschützt. Dieses Dokument ist Teil der Präsentation und ohne die mündliche Erläuterung unvollständig</a:t>
            </a: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A99560-3930-4652-A717-295C961D9515}"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2.xml"/><Relationship Id="rId4" Type="http://schemas.openxmlformats.org/officeDocument/2006/relationships/image" Target="../media/image25.emf"/></Relationships>
</file>

<file path=ppt/slides/_rels/slide3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umsetzungsbegleitung-bthg.de/w/files/umsetzungsstand/informationen-zur-arbeit-der-ag-leistungsberechtigter-personenkreis.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uzer.de/gesetz/12357/a202863.htm" TargetMode="External"/><Relationship Id="rId2" Type="http://schemas.openxmlformats.org/officeDocument/2006/relationships/hyperlink" Target="https://www.buzer.de/gesetz/12358/a203035.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dirty="0"/>
          </a:p>
          <a:p>
            <a:fld id="{2440FCCD-A105-47AA-A575-B618BBBDBAA9}" type="datetime1">
              <a:rPr lang="de-DE" smtClean="0"/>
              <a:pPr/>
              <a:t>22.11.2020</a:t>
            </a:fld>
            <a:r>
              <a:rPr lang="de-DE" dirty="0"/>
              <a:t> | </a:t>
            </a:r>
            <a:fld id="{DFA99560-3930-4652-A717-295C961D9515}" type="slidenum">
              <a:rPr lang="de-DE" smtClean="0"/>
              <a:pPr/>
              <a:t>1</a:t>
            </a:fld>
            <a:endParaRPr lang="de-DE" dirty="0"/>
          </a:p>
          <a:p>
            <a:endParaRPr lang="de-DE" dirty="0"/>
          </a:p>
        </p:txBody>
      </p:sp>
      <p:sp>
        <p:nvSpPr>
          <p:cNvPr id="5" name="Fußzeilenplatzhalter 4"/>
          <p:cNvSpPr>
            <a:spLocks noGrp="1"/>
          </p:cNvSpPr>
          <p:nvPr>
            <p:ph type="ftr" sz="quarter" idx="11"/>
          </p:nvPr>
        </p:nvSpPr>
        <p:spPr>
          <a:xfrm>
            <a:off x="4410000" y="6375600"/>
            <a:ext cx="4464496" cy="365125"/>
          </a:xfrm>
        </p:spPr>
        <p:txBody>
          <a:bodyPr/>
          <a:lstStyle/>
          <a:p>
            <a:pPr marL="179388" indent="-179388"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7" name="Titel 1"/>
          <p:cNvSpPr>
            <a:spLocks noGrp="1"/>
          </p:cNvSpPr>
          <p:nvPr>
            <p:ph type="ctrTitle"/>
          </p:nvPr>
        </p:nvSpPr>
        <p:spPr>
          <a:xfrm>
            <a:off x="238955" y="1839096"/>
            <a:ext cx="8629696" cy="2008745"/>
          </a:xfrm>
        </p:spPr>
        <p:txBody>
          <a:bodyPr>
            <a:noAutofit/>
          </a:bodyPr>
          <a:lstStyle/>
          <a:p>
            <a:r>
              <a:rPr lang="de-DE" sz="2400" b="1" dirty="0">
                <a:latin typeface="Arial" panose="020B0604020202020204" pitchFamily="34" charset="0"/>
                <a:cs typeface="Arial" panose="020B0604020202020204" pitchFamily="34" charset="0"/>
              </a:rPr>
              <a:t>Leistungsberechtigter Personenkreis der Eingliederungshilfe</a:t>
            </a:r>
            <a:endParaRPr lang="de-DE" sz="2400" dirty="0">
              <a:latin typeface="Arial" panose="020B0604020202020204" pitchFamily="34" charset="0"/>
              <a:cs typeface="Arial" panose="020B0604020202020204" pitchFamily="34" charset="0"/>
            </a:endParaRPr>
          </a:p>
        </p:txBody>
      </p:sp>
      <p:cxnSp>
        <p:nvCxnSpPr>
          <p:cNvPr id="8" name="Gerader Verbinder 7"/>
          <p:cNvCxnSpPr/>
          <p:nvPr/>
        </p:nvCxnSpPr>
        <p:spPr>
          <a:xfrm>
            <a:off x="323528" y="4149080"/>
            <a:ext cx="8550968" cy="0"/>
          </a:xfrm>
          <a:prstGeom prst="line">
            <a:avLst/>
          </a:prstGeom>
          <a:ln w="44450" cmpd="thinThick"/>
        </p:spPr>
        <p:style>
          <a:lnRef idx="1">
            <a:schemeClr val="accent1"/>
          </a:lnRef>
          <a:fillRef idx="0">
            <a:schemeClr val="accent1"/>
          </a:fillRef>
          <a:effectRef idx="0">
            <a:schemeClr val="accent1"/>
          </a:effectRef>
          <a:fontRef idx="minor">
            <a:schemeClr val="tx1"/>
          </a:fontRef>
        </p:style>
      </p:cxnSp>
      <p:cxnSp>
        <p:nvCxnSpPr>
          <p:cNvPr id="9" name="Gerader Verbinder 8"/>
          <p:cNvCxnSpPr/>
          <p:nvPr/>
        </p:nvCxnSpPr>
        <p:spPr>
          <a:xfrm>
            <a:off x="323528" y="1700808"/>
            <a:ext cx="8550968" cy="1"/>
          </a:xfrm>
          <a:prstGeom prst="line">
            <a:avLst/>
          </a:prstGeom>
          <a:ln w="44450" cmpd="thinThick"/>
        </p:spPr>
        <p:style>
          <a:lnRef idx="1">
            <a:schemeClr val="accent1"/>
          </a:lnRef>
          <a:fillRef idx="0">
            <a:schemeClr val="accent1"/>
          </a:fillRef>
          <a:effectRef idx="0">
            <a:schemeClr val="accent1"/>
          </a:effectRef>
          <a:fontRef idx="minor">
            <a:schemeClr val="tx1"/>
          </a:fontRef>
        </p:style>
      </p:cxnSp>
      <p:sp>
        <p:nvSpPr>
          <p:cNvPr id="22" name="Untertitel 2"/>
          <p:cNvSpPr>
            <a:spLocks noGrp="1"/>
          </p:cNvSpPr>
          <p:nvPr>
            <p:ph type="subTitle" idx="1"/>
          </p:nvPr>
        </p:nvSpPr>
        <p:spPr>
          <a:xfrm>
            <a:off x="323528" y="4172775"/>
            <a:ext cx="8640960" cy="2064538"/>
          </a:xfrm>
        </p:spPr>
        <p:txBody>
          <a:bodyPr>
            <a:noAutofit/>
          </a:bodyPr>
          <a:lstStyle/>
          <a:p>
            <a:pPr>
              <a:lnSpc>
                <a:spcPct val="100000"/>
              </a:lnSpc>
              <a:spcBef>
                <a:spcPts val="300"/>
              </a:spcBef>
              <a:spcAft>
                <a:spcPts val="300"/>
              </a:spcAft>
            </a:pPr>
            <a:r>
              <a:rPr lang="de-DE" sz="1800" dirty="0">
                <a:solidFill>
                  <a:schemeClr val="tx1"/>
                </a:solidFill>
                <a:latin typeface="Arial" panose="020B0604020202020204" pitchFamily="34" charset="0"/>
                <a:cs typeface="Arial" panose="020B0604020202020204" pitchFamily="34" charset="0"/>
              </a:rPr>
              <a:t>Prof. Dr. Felix Welti, basierend auf</a:t>
            </a:r>
          </a:p>
          <a:p>
            <a:pPr>
              <a:lnSpc>
                <a:spcPct val="100000"/>
              </a:lnSpc>
              <a:spcBef>
                <a:spcPts val="300"/>
              </a:spcBef>
              <a:spcAft>
                <a:spcPts val="300"/>
              </a:spcAft>
            </a:pPr>
            <a:r>
              <a:rPr lang="de-DE" sz="1800" dirty="0">
                <a:solidFill>
                  <a:schemeClr val="tx1"/>
                </a:solidFill>
                <a:latin typeface="Arial" panose="020B0604020202020204" pitchFamily="34" charset="0"/>
                <a:cs typeface="Arial" panose="020B0604020202020204" pitchFamily="34" charset="0"/>
              </a:rPr>
              <a:t>Arbeitsgemeinschaft ISG / transfer mit</a:t>
            </a:r>
          </a:p>
          <a:p>
            <a:pPr>
              <a:lnSpc>
                <a:spcPct val="100000"/>
              </a:lnSpc>
              <a:spcBef>
                <a:spcPts val="300"/>
              </a:spcBef>
              <a:spcAft>
                <a:spcPts val="300"/>
              </a:spcAft>
            </a:pPr>
            <a:r>
              <a:rPr lang="de-DE" sz="1800" dirty="0">
                <a:solidFill>
                  <a:schemeClr val="tx1"/>
                </a:solidFill>
                <a:latin typeface="Arial" panose="020B0604020202020204" pitchFamily="34" charset="0"/>
                <a:cs typeface="Arial" panose="020B0604020202020204" pitchFamily="34" charset="0"/>
              </a:rPr>
              <a:t>Universität Kassel und Dr. Matthias Schmidt-</a:t>
            </a:r>
            <a:r>
              <a:rPr lang="de-DE" sz="1800" dirty="0" err="1">
                <a:solidFill>
                  <a:schemeClr val="tx1"/>
                </a:solidFill>
                <a:latin typeface="Arial" panose="020B0604020202020204" pitchFamily="34" charset="0"/>
                <a:cs typeface="Arial" panose="020B0604020202020204" pitchFamily="34" charset="0"/>
              </a:rPr>
              <a:t>Ohlemann</a:t>
            </a:r>
            <a:endParaRPr lang="de-DE" sz="1800" dirty="0">
              <a:solidFill>
                <a:schemeClr val="tx1"/>
              </a:solidFill>
              <a:latin typeface="Arial" panose="020B0604020202020204" pitchFamily="34" charset="0"/>
              <a:cs typeface="Arial" panose="020B0604020202020204" pitchFamily="34" charset="0"/>
            </a:endParaRPr>
          </a:p>
          <a:p>
            <a:pPr>
              <a:lnSpc>
                <a:spcPct val="100000"/>
              </a:lnSpc>
              <a:spcBef>
                <a:spcPts val="300"/>
              </a:spcBef>
              <a:spcAft>
                <a:spcPts val="300"/>
              </a:spcAft>
            </a:pPr>
            <a:r>
              <a:rPr lang="de-DE" sz="2000" b="1" dirty="0">
                <a:solidFill>
                  <a:schemeClr val="tx1"/>
                </a:solidFill>
                <a:latin typeface="Arial" panose="020B0604020202020204" pitchFamily="34" charset="0"/>
                <a:cs typeface="Arial" panose="020B0604020202020204" pitchFamily="34" charset="0"/>
              </a:rPr>
              <a:t>Online-Workshop der Kommission SGB XII des Deutschen Sozialgerichtstags, 6. November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10</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Forschungskonzept</a:t>
            </a:r>
          </a:p>
        </p:txBody>
      </p:sp>
      <p:sp>
        <p:nvSpPr>
          <p:cNvPr id="9" name="Textfeld 8"/>
          <p:cNvSpPr txBox="1"/>
          <p:nvPr/>
        </p:nvSpPr>
        <p:spPr>
          <a:xfrm>
            <a:off x="251520" y="1509461"/>
            <a:ext cx="8622975" cy="4830040"/>
          </a:xfrm>
          <a:prstGeom prst="rect">
            <a:avLst/>
          </a:prstGeom>
          <a:noFill/>
        </p:spPr>
        <p:txBody>
          <a:bodyPr wrap="square" rtlCol="0">
            <a:spAutoFit/>
          </a:bodyPr>
          <a:lstStyle/>
          <a:p>
            <a:pPr marL="342900" lvl="0" indent="-342900">
              <a:lnSpc>
                <a:spcPct val="110000"/>
              </a:lnSpc>
              <a:spcBef>
                <a:spcPts val="600"/>
              </a:spcBef>
              <a:spcAft>
                <a:spcPts val="600"/>
              </a:spcAft>
              <a:buFont typeface="+mj-lt"/>
              <a:buAutoNum type="arabicPeriod"/>
            </a:pPr>
            <a:r>
              <a:rPr lang="de-DE" b="1" dirty="0"/>
              <a:t>Konzeptionelle Klärung</a:t>
            </a:r>
            <a:r>
              <a:rPr lang="de-DE" dirty="0"/>
              <a:t>: </a:t>
            </a:r>
            <a:br>
              <a:rPr lang="de-DE" dirty="0"/>
            </a:br>
            <a:r>
              <a:rPr lang="de-DE" sz="1600" dirty="0"/>
              <a:t>Vergleich der geltenden Beschreibung des Unterstützungserfordernisses und Leis­tungs­typisierung mit einem entsprechenden ICF-Verfahren, Entwicklung Erhebungsinstrument </a:t>
            </a:r>
          </a:p>
          <a:p>
            <a:pPr marL="342900" lvl="0" indent="-342900">
              <a:lnSpc>
                <a:spcPct val="110000"/>
              </a:lnSpc>
              <a:spcBef>
                <a:spcPts val="600"/>
              </a:spcBef>
              <a:spcAft>
                <a:spcPts val="600"/>
              </a:spcAft>
              <a:buFont typeface="+mj-lt"/>
              <a:buAutoNum type="arabicPeriod"/>
            </a:pPr>
            <a:r>
              <a:rPr lang="de-DE" b="1" dirty="0"/>
              <a:t>Aktenanalyse</a:t>
            </a:r>
            <a:r>
              <a:rPr lang="de-DE" dirty="0"/>
              <a:t>: </a:t>
            </a:r>
            <a:br>
              <a:rPr lang="de-DE" dirty="0"/>
            </a:br>
            <a:r>
              <a:rPr lang="de-DE" sz="1600" dirty="0"/>
              <a:t>Auswertung vorliegender Fallakten im Hinblick auf Unterstützungserfordernis und Leistung nach geltender Systematik und ICF-Systematik (N=1.796) durch geschulte Gutachter bei den Leistungsträgern</a:t>
            </a:r>
          </a:p>
          <a:p>
            <a:pPr marL="342900" lvl="0" indent="-342900">
              <a:lnSpc>
                <a:spcPct val="110000"/>
              </a:lnSpc>
              <a:spcBef>
                <a:spcPts val="600"/>
              </a:spcBef>
              <a:spcAft>
                <a:spcPts val="600"/>
              </a:spcAft>
              <a:buFont typeface="+mj-lt"/>
              <a:buAutoNum type="arabicPeriod"/>
            </a:pPr>
            <a:r>
              <a:rPr lang="de-DE" b="1" dirty="0"/>
              <a:t>Vertiefende Interviews</a:t>
            </a:r>
            <a:r>
              <a:rPr lang="de-DE" dirty="0"/>
              <a:t>: </a:t>
            </a:r>
            <a:br>
              <a:rPr lang="de-DE" dirty="0"/>
            </a:br>
            <a:r>
              <a:rPr lang="de-DE" sz="1600" dirty="0"/>
              <a:t>Anwendung der ICF-Systematik im Rahmen einer eigenen Begutachtung von Leistungsfällen (Teilstichprobe der Aktenanalyse, N=400) und ca. 200 Nichtleistungsfällen (Grenzbereich); Abgleich mit geltender Systematik.</a:t>
            </a:r>
          </a:p>
          <a:p>
            <a:pPr marL="342900" lvl="0" indent="-342900">
              <a:lnSpc>
                <a:spcPct val="110000"/>
              </a:lnSpc>
              <a:spcBef>
                <a:spcPts val="600"/>
              </a:spcBef>
              <a:spcAft>
                <a:spcPts val="600"/>
              </a:spcAft>
              <a:buFont typeface="+mj-lt"/>
              <a:buAutoNum type="arabicPeriod"/>
            </a:pPr>
            <a:r>
              <a:rPr lang="de-DE" b="1" dirty="0"/>
              <a:t>Rechtsanwendung und Rechtsauslegung</a:t>
            </a:r>
            <a:r>
              <a:rPr lang="de-DE" dirty="0"/>
              <a:t>: </a:t>
            </a:r>
            <a:br>
              <a:rPr lang="de-DE" dirty="0"/>
            </a:br>
            <a:r>
              <a:rPr lang="de-DE" sz="1600" dirty="0"/>
              <a:t>Einholung juristischer und verwaltungspraktischer Expertise in Form von zwei Workshops zur Prüfung der Frage, wie die Zuordnung nach bisher geltendem und nach neuem Recht jeweils in der Rechtsanwendung umgesetzt wird.</a:t>
            </a:r>
          </a:p>
        </p:txBody>
      </p:sp>
    </p:spTree>
    <p:extLst>
      <p:ext uri="{BB962C8B-B14F-4D97-AF65-F5344CB8AC3E}">
        <p14:creationId xmlns:p14="http://schemas.microsoft.com/office/powerpoint/2010/main" val="979390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additive="base">
                                        <p:cTn id="1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34000" y="1412776"/>
            <a:ext cx="8352000" cy="3024335"/>
          </a:xfrm>
        </p:spPr>
        <p:txBody>
          <a:bodyPr>
            <a:noAutofit/>
          </a:bodyPr>
          <a:lstStyle/>
          <a:p>
            <a:pPr marL="514350" indent="-514350">
              <a:spcBef>
                <a:spcPts val="600"/>
              </a:spcBef>
              <a:spcAft>
                <a:spcPts val="600"/>
              </a:spcAft>
              <a:buFont typeface="+mj-lt"/>
              <a:buAutoNum type="arabicPeriod"/>
            </a:pPr>
            <a:r>
              <a:rPr lang="en-US" sz="2000" dirty="0" err="1"/>
              <a:t>Vorgeschichte</a:t>
            </a:r>
            <a:endParaRPr lang="en-US" sz="2000" dirty="0"/>
          </a:p>
          <a:p>
            <a:pPr marL="514350" indent="-514350">
              <a:spcBef>
                <a:spcPts val="600"/>
              </a:spcBef>
              <a:spcAft>
                <a:spcPts val="600"/>
              </a:spcAft>
              <a:buFont typeface="+mj-lt"/>
              <a:buAutoNum type="arabicPeriod"/>
            </a:pPr>
            <a:r>
              <a:rPr lang="en-US" sz="2000" dirty="0"/>
              <a:t>Forschungskonzept</a:t>
            </a:r>
          </a:p>
          <a:p>
            <a:pPr marL="514350" indent="-514350">
              <a:spcBef>
                <a:spcPts val="600"/>
              </a:spcBef>
              <a:spcAft>
                <a:spcPts val="600"/>
              </a:spcAft>
              <a:buFont typeface="+mj-lt"/>
              <a:buAutoNum type="arabicPeriod"/>
            </a:pPr>
            <a:r>
              <a:rPr lang="de-DE" sz="2000" b="1" dirty="0"/>
              <a:t>Projektverlauf</a:t>
            </a:r>
          </a:p>
          <a:p>
            <a:pPr marL="514350" indent="-514350">
              <a:spcBef>
                <a:spcPts val="600"/>
              </a:spcBef>
              <a:spcAft>
                <a:spcPts val="600"/>
              </a:spcAft>
              <a:buFont typeface="+mj-lt"/>
              <a:buAutoNum type="arabicPeriod"/>
            </a:pPr>
            <a:r>
              <a:rPr lang="de-DE" sz="2000" dirty="0"/>
              <a:t>Ergebnisse der Aktenanalyse</a:t>
            </a:r>
          </a:p>
          <a:p>
            <a:pPr marL="514350" indent="-514350">
              <a:spcBef>
                <a:spcPts val="600"/>
              </a:spcBef>
              <a:spcAft>
                <a:spcPts val="600"/>
              </a:spcAft>
              <a:buFont typeface="+mj-lt"/>
              <a:buAutoNum type="arabicPeriod"/>
            </a:pPr>
            <a:r>
              <a:rPr lang="de-DE" sz="2000" dirty="0"/>
              <a:t>Ergebnisse der Interviews</a:t>
            </a:r>
          </a:p>
          <a:p>
            <a:pPr marL="514350" indent="-514350">
              <a:spcBef>
                <a:spcPts val="600"/>
              </a:spcBef>
              <a:spcAft>
                <a:spcPts val="600"/>
              </a:spcAft>
              <a:buFont typeface="+mj-lt"/>
              <a:buAutoNum type="arabicPeriod"/>
            </a:pPr>
            <a:r>
              <a:rPr lang="de-DE" sz="2000" dirty="0"/>
              <a:t>Ergebnisse der Rechtsworkshops</a:t>
            </a:r>
          </a:p>
          <a:p>
            <a:pPr marL="514350" indent="-514350">
              <a:spcBef>
                <a:spcPts val="600"/>
              </a:spcBef>
              <a:spcAft>
                <a:spcPts val="600"/>
              </a:spcAft>
              <a:buFont typeface="+mj-lt"/>
              <a:buAutoNum type="arabicPeriod"/>
            </a:pPr>
            <a:r>
              <a:rPr lang="de-DE" sz="2000" dirty="0"/>
              <a:t>Beantwortung der Forschungsfragen</a:t>
            </a:r>
          </a:p>
          <a:p>
            <a:pPr marL="514350" indent="-514350">
              <a:spcBef>
                <a:spcPts val="600"/>
              </a:spcBef>
              <a:spcAft>
                <a:spcPts val="600"/>
              </a:spcAft>
              <a:buFont typeface="+mj-lt"/>
              <a:buAutoNum type="arabicPeriod"/>
            </a:pPr>
            <a:r>
              <a:rPr lang="de-DE" sz="2000" dirty="0"/>
              <a:t>Vorläufiges Fazit</a:t>
            </a:r>
          </a:p>
          <a:p>
            <a:pPr marL="514350" indent="-514350">
              <a:spcBef>
                <a:spcPts val="600"/>
              </a:spcBef>
              <a:spcAft>
                <a:spcPts val="600"/>
              </a:spcAft>
              <a:buFont typeface="+mj-lt"/>
              <a:buAutoNum type="arabicPeriod"/>
            </a:pPr>
            <a:r>
              <a:rPr lang="de-DE" sz="2000" dirty="0"/>
              <a:t>Arbeitsgruppe des BMAS</a:t>
            </a:r>
          </a:p>
          <a:p>
            <a:pPr marL="514350" indent="-514350">
              <a:spcBef>
                <a:spcPts val="600"/>
              </a:spcBef>
              <a:spcAft>
                <a:spcPts val="600"/>
              </a:spcAft>
              <a:buFont typeface="+mj-lt"/>
              <a:buAutoNum type="arabicPeriod"/>
            </a:pPr>
            <a:r>
              <a:rPr lang="de-DE" sz="2000" dirty="0"/>
              <a:t>Ausblick</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11</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Gliederung</a:t>
            </a:r>
          </a:p>
        </p:txBody>
      </p:sp>
    </p:spTree>
    <p:extLst>
      <p:ext uri="{BB962C8B-B14F-4D97-AF65-F5344CB8AC3E}">
        <p14:creationId xmlns:p14="http://schemas.microsoft.com/office/powerpoint/2010/main" val="1920488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12</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Projektverlauf</a:t>
            </a:r>
          </a:p>
        </p:txBody>
      </p:sp>
      <p:sp>
        <p:nvSpPr>
          <p:cNvPr id="7" name="Rechteck 6">
            <a:extLst>
              <a:ext uri="{FF2B5EF4-FFF2-40B4-BE49-F238E27FC236}">
                <a16:creationId xmlns:a16="http://schemas.microsoft.com/office/drawing/2014/main" id="{C830744F-6926-47F7-B082-39013A1B4362}"/>
              </a:ext>
            </a:extLst>
          </p:cNvPr>
          <p:cNvSpPr/>
          <p:nvPr/>
        </p:nvSpPr>
        <p:spPr>
          <a:xfrm>
            <a:off x="251520" y="1340768"/>
            <a:ext cx="8622976" cy="4712572"/>
          </a:xfrm>
          <a:prstGeom prst="rect">
            <a:avLst/>
          </a:prstGeom>
        </p:spPr>
        <p:txBody>
          <a:bodyPr wrap="square">
            <a:spAutoFit/>
          </a:bodyPr>
          <a:lstStyle/>
          <a:p>
            <a:pPr lvl="0">
              <a:lnSpc>
                <a:spcPct val="110000"/>
              </a:lnSpc>
            </a:pPr>
            <a:r>
              <a:rPr lang="de-DE" sz="1600" b="1" dirty="0"/>
              <a:t>August – Oktober 2017</a:t>
            </a:r>
          </a:p>
          <a:p>
            <a:pPr marL="285750" indent="-285750">
              <a:lnSpc>
                <a:spcPct val="110000"/>
              </a:lnSpc>
              <a:spcBef>
                <a:spcPts val="200"/>
              </a:spcBef>
              <a:buFont typeface="Arial" panose="020B0604020202020204" pitchFamily="34" charset="0"/>
              <a:buChar char="•"/>
            </a:pPr>
            <a:r>
              <a:rPr lang="de-DE" sz="1600" dirty="0"/>
              <a:t>Literaturauswertung und Konzeptionelle Vorbereitung</a:t>
            </a:r>
          </a:p>
          <a:p>
            <a:pPr marL="285750" lvl="0" indent="-285750">
              <a:lnSpc>
                <a:spcPct val="110000"/>
              </a:lnSpc>
              <a:buFont typeface="Arial" panose="020B0604020202020204" pitchFamily="34" charset="0"/>
              <a:buChar char="•"/>
            </a:pPr>
            <a:r>
              <a:rPr lang="de-DE" sz="1600" dirty="0"/>
              <a:t>Erstellung des Erhebungsinstruments</a:t>
            </a:r>
          </a:p>
          <a:p>
            <a:pPr marL="285750" lvl="0" indent="-285750">
              <a:lnSpc>
                <a:spcPct val="110000"/>
              </a:lnSpc>
              <a:buFont typeface="Arial" panose="020B0604020202020204" pitchFamily="34" charset="0"/>
              <a:buChar char="•"/>
            </a:pPr>
            <a:r>
              <a:rPr lang="de-DE" sz="1600" dirty="0"/>
              <a:t>Zugang zu den Trägern, Akquisition und Schulung der Gutachter, Klärung von Datenschutzfragen</a:t>
            </a:r>
          </a:p>
          <a:p>
            <a:pPr marL="285750" lvl="0" indent="-285750">
              <a:lnSpc>
                <a:spcPct val="110000"/>
              </a:lnSpc>
              <a:buFont typeface="Arial" panose="020B0604020202020204" pitchFamily="34" charset="0"/>
              <a:buChar char="•"/>
            </a:pPr>
            <a:r>
              <a:rPr lang="de-DE" sz="1600" dirty="0"/>
              <a:t>1. Fachgespräch am 11.10.2017: Vorstellung der Konzeption</a:t>
            </a:r>
          </a:p>
          <a:p>
            <a:pPr marL="285750" lvl="0" indent="-285750">
              <a:lnSpc>
                <a:spcPct val="110000"/>
              </a:lnSpc>
              <a:buFont typeface="Arial" panose="020B0604020202020204" pitchFamily="34" charset="0"/>
              <a:buChar char="•"/>
            </a:pPr>
            <a:r>
              <a:rPr lang="de-DE" sz="1600" dirty="0"/>
              <a:t>Vorstellung der Konzeption bei LBAG am 12.10.2017 und in weiteren Gremien</a:t>
            </a:r>
          </a:p>
          <a:p>
            <a:pPr>
              <a:lnSpc>
                <a:spcPct val="110000"/>
              </a:lnSpc>
              <a:spcBef>
                <a:spcPts val="600"/>
              </a:spcBef>
            </a:pPr>
            <a:r>
              <a:rPr lang="de-DE" sz="1600" b="1" dirty="0"/>
              <a:t>November – Dezember 2017</a:t>
            </a:r>
          </a:p>
          <a:p>
            <a:pPr marL="285750" indent="-285750">
              <a:lnSpc>
                <a:spcPct val="110000"/>
              </a:lnSpc>
              <a:spcBef>
                <a:spcPts val="200"/>
              </a:spcBef>
              <a:buFont typeface="Arial" panose="020B0604020202020204" pitchFamily="34" charset="0"/>
              <a:buChar char="•"/>
            </a:pPr>
            <a:r>
              <a:rPr lang="de-DE" sz="1600" dirty="0"/>
              <a:t>Pretest und Stichprobenziehung, Beginn der Aktenanalyse</a:t>
            </a:r>
          </a:p>
          <a:p>
            <a:pPr marL="285750" lvl="0" indent="-285750">
              <a:lnSpc>
                <a:spcPct val="110000"/>
              </a:lnSpc>
              <a:buFont typeface="Arial" panose="020B0604020202020204" pitchFamily="34" charset="0"/>
              <a:buChar char="•"/>
            </a:pPr>
            <a:r>
              <a:rPr lang="de-DE" sz="1600" dirty="0"/>
              <a:t>1. Workshop zur Rechtsanwendung und Rechtsauslegung am 5.12.2017</a:t>
            </a:r>
          </a:p>
          <a:p>
            <a:pPr>
              <a:lnSpc>
                <a:spcPct val="110000"/>
              </a:lnSpc>
              <a:spcBef>
                <a:spcPts val="600"/>
              </a:spcBef>
            </a:pPr>
            <a:r>
              <a:rPr lang="de-DE" sz="1600" b="1" dirty="0"/>
              <a:t>Januar – Mai 2018</a:t>
            </a:r>
          </a:p>
          <a:p>
            <a:pPr marL="285750" lvl="0" indent="-285750">
              <a:lnSpc>
                <a:spcPct val="110000"/>
              </a:lnSpc>
              <a:spcBef>
                <a:spcPts val="200"/>
              </a:spcBef>
              <a:buFont typeface="Arial" panose="020B0604020202020204" pitchFamily="34" charset="0"/>
              <a:buChar char="•"/>
            </a:pPr>
            <a:r>
              <a:rPr lang="de-DE" sz="1600" dirty="0"/>
              <a:t>Fortsetzung der Aktenanalyse bis Anfang Mai</a:t>
            </a:r>
          </a:p>
          <a:p>
            <a:pPr marL="285750" indent="-285750">
              <a:lnSpc>
                <a:spcPct val="110000"/>
              </a:lnSpc>
              <a:spcBef>
                <a:spcPts val="200"/>
              </a:spcBef>
              <a:buFont typeface="Arial" panose="020B0604020202020204" pitchFamily="34" charset="0"/>
              <a:buChar char="•"/>
            </a:pPr>
            <a:r>
              <a:rPr lang="de-DE" sz="1600" dirty="0"/>
              <a:t>2. Workshop zur Rechtsanwendung und Rechtsauslegung am 21.03.2018</a:t>
            </a:r>
          </a:p>
          <a:p>
            <a:pPr marL="285750" lvl="0" indent="-285750">
              <a:lnSpc>
                <a:spcPct val="110000"/>
              </a:lnSpc>
              <a:spcBef>
                <a:spcPts val="200"/>
              </a:spcBef>
              <a:buFont typeface="Arial" panose="020B0604020202020204" pitchFamily="34" charset="0"/>
              <a:buChar char="•"/>
            </a:pPr>
            <a:r>
              <a:rPr lang="de-DE" sz="1600" dirty="0"/>
              <a:t>Auswertung der Aktendaten</a:t>
            </a:r>
          </a:p>
          <a:p>
            <a:pPr marL="285750" indent="-285750">
              <a:lnSpc>
                <a:spcPct val="110000"/>
              </a:lnSpc>
              <a:buFont typeface="Arial" panose="020B0604020202020204" pitchFamily="34" charset="0"/>
              <a:buChar char="•"/>
            </a:pPr>
            <a:r>
              <a:rPr lang="de-DE" sz="1600" dirty="0"/>
              <a:t>2. Fachgespräch zu Ergebnissen am 17.05.2018</a:t>
            </a:r>
          </a:p>
          <a:p>
            <a:pPr marL="285750" lvl="0" indent="-285750">
              <a:lnSpc>
                <a:spcPct val="110000"/>
              </a:lnSpc>
              <a:spcBef>
                <a:spcPts val="200"/>
              </a:spcBef>
              <a:buFont typeface="Arial" panose="020B0604020202020204" pitchFamily="34" charset="0"/>
              <a:buChar char="•"/>
            </a:pPr>
            <a:endParaRPr lang="de-DE" sz="1600" dirty="0"/>
          </a:p>
        </p:txBody>
      </p:sp>
    </p:spTree>
    <p:extLst>
      <p:ext uri="{BB962C8B-B14F-4D97-AF65-F5344CB8AC3E}">
        <p14:creationId xmlns:p14="http://schemas.microsoft.com/office/powerpoint/2010/main" val="1194089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xEl>
                                              <p:pRg st="6" end="6"/>
                                            </p:txEl>
                                          </p:spTgt>
                                        </p:tgtEl>
                                        <p:attrNameLst>
                                          <p:attrName>style.visibility</p:attrName>
                                        </p:attrNameLst>
                                      </p:cBhvr>
                                      <p:to>
                                        <p:strVal val="visible"/>
                                      </p:to>
                                    </p:set>
                                    <p:anim calcmode="lin" valueType="num">
                                      <p:cBhvr additive="base">
                                        <p:cTn id="7" dur="500" fill="hold"/>
                                        <p:tgtEl>
                                          <p:spTgt spid="7">
                                            <p:txEl>
                                              <p:pRg st="6" end="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
                                            <p:txEl>
                                              <p:pRg st="6" end="6"/>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7">
                                            <p:txEl>
                                              <p:pRg st="7" end="7"/>
                                            </p:txEl>
                                          </p:spTgt>
                                        </p:tgtEl>
                                        <p:attrNameLst>
                                          <p:attrName>style.visibility</p:attrName>
                                        </p:attrNameLst>
                                      </p:cBhvr>
                                      <p:to>
                                        <p:strVal val="visible"/>
                                      </p:to>
                                    </p:set>
                                    <p:anim calcmode="lin" valueType="num">
                                      <p:cBhvr additive="base">
                                        <p:cTn id="11" dur="500" fill="hold"/>
                                        <p:tgtEl>
                                          <p:spTgt spid="7">
                                            <p:txEl>
                                              <p:pRg st="7" end="7"/>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
                                            <p:txEl>
                                              <p:pRg st="7" end="7"/>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7">
                                            <p:txEl>
                                              <p:pRg st="8" end="8"/>
                                            </p:txEl>
                                          </p:spTgt>
                                        </p:tgtEl>
                                        <p:attrNameLst>
                                          <p:attrName>style.visibility</p:attrName>
                                        </p:attrNameLst>
                                      </p:cBhvr>
                                      <p:to>
                                        <p:strVal val="visible"/>
                                      </p:to>
                                    </p:set>
                                    <p:anim calcmode="lin" valueType="num">
                                      <p:cBhvr additive="base">
                                        <p:cTn id="15" dur="500" fill="hold"/>
                                        <p:tgtEl>
                                          <p:spTgt spid="7">
                                            <p:txEl>
                                              <p:pRg st="8" end="8"/>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7">
                                            <p:txEl>
                                              <p:pRg st="9" end="9"/>
                                            </p:txEl>
                                          </p:spTgt>
                                        </p:tgtEl>
                                        <p:attrNameLst>
                                          <p:attrName>style.visibility</p:attrName>
                                        </p:attrNameLst>
                                      </p:cBhvr>
                                      <p:to>
                                        <p:strVal val="visible"/>
                                      </p:to>
                                    </p:set>
                                    <p:anim calcmode="lin" valueType="num">
                                      <p:cBhvr additive="base">
                                        <p:cTn id="21"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9" end="9"/>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7">
                                            <p:txEl>
                                              <p:pRg st="10" end="10"/>
                                            </p:txEl>
                                          </p:spTgt>
                                        </p:tgtEl>
                                        <p:attrNameLst>
                                          <p:attrName>style.visibility</p:attrName>
                                        </p:attrNameLst>
                                      </p:cBhvr>
                                      <p:to>
                                        <p:strVal val="visible"/>
                                      </p:to>
                                    </p:set>
                                    <p:anim calcmode="lin" valueType="num">
                                      <p:cBhvr additive="base">
                                        <p:cTn id="25"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10" end="1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7">
                                            <p:txEl>
                                              <p:pRg st="12" end="12"/>
                                            </p:txEl>
                                          </p:spTgt>
                                        </p:tgtEl>
                                        <p:attrNameLst>
                                          <p:attrName>style.visibility</p:attrName>
                                        </p:attrNameLst>
                                      </p:cBhvr>
                                      <p:to>
                                        <p:strVal val="visible"/>
                                      </p:to>
                                    </p:set>
                                    <p:anim calcmode="lin" valueType="num">
                                      <p:cBhvr additive="base">
                                        <p:cTn id="29" dur="500" fill="hold"/>
                                        <p:tgtEl>
                                          <p:spTgt spid="7">
                                            <p:txEl>
                                              <p:pRg st="12" end="1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12" end="1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7">
                                            <p:txEl>
                                              <p:pRg st="11" end="11"/>
                                            </p:txEl>
                                          </p:spTgt>
                                        </p:tgtEl>
                                        <p:attrNameLst>
                                          <p:attrName>style.visibility</p:attrName>
                                        </p:attrNameLst>
                                      </p:cBhvr>
                                      <p:to>
                                        <p:strVal val="visible"/>
                                      </p:to>
                                    </p:set>
                                    <p:anim calcmode="lin" valueType="num">
                                      <p:cBhvr additive="base">
                                        <p:cTn id="33" dur="500" fill="hold"/>
                                        <p:tgtEl>
                                          <p:spTgt spid="7">
                                            <p:txEl>
                                              <p:pRg st="11" end="1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11" end="11"/>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7">
                                            <p:txEl>
                                              <p:pRg st="13" end="13"/>
                                            </p:txEl>
                                          </p:spTgt>
                                        </p:tgtEl>
                                        <p:attrNameLst>
                                          <p:attrName>style.visibility</p:attrName>
                                        </p:attrNameLst>
                                      </p:cBhvr>
                                      <p:to>
                                        <p:strVal val="visible"/>
                                      </p:to>
                                    </p:set>
                                    <p:anim calcmode="lin" valueType="num">
                                      <p:cBhvr additive="base">
                                        <p:cTn id="37" dur="500" fill="hold"/>
                                        <p:tgtEl>
                                          <p:spTgt spid="7">
                                            <p:txEl>
                                              <p:pRg st="13" end="1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13</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Projektverlauf</a:t>
            </a:r>
          </a:p>
        </p:txBody>
      </p:sp>
      <p:sp>
        <p:nvSpPr>
          <p:cNvPr id="7" name="Rechteck 6">
            <a:extLst>
              <a:ext uri="{FF2B5EF4-FFF2-40B4-BE49-F238E27FC236}">
                <a16:creationId xmlns:a16="http://schemas.microsoft.com/office/drawing/2014/main" id="{C830744F-6926-47F7-B082-39013A1B4362}"/>
              </a:ext>
            </a:extLst>
          </p:cNvPr>
          <p:cNvSpPr/>
          <p:nvPr/>
        </p:nvSpPr>
        <p:spPr>
          <a:xfrm>
            <a:off x="251520" y="1340768"/>
            <a:ext cx="8622976" cy="2263697"/>
          </a:xfrm>
          <a:prstGeom prst="rect">
            <a:avLst/>
          </a:prstGeom>
        </p:spPr>
        <p:txBody>
          <a:bodyPr wrap="square">
            <a:spAutoFit/>
          </a:bodyPr>
          <a:lstStyle/>
          <a:p>
            <a:pPr lvl="0">
              <a:lnSpc>
                <a:spcPct val="110000"/>
              </a:lnSpc>
            </a:pPr>
            <a:r>
              <a:rPr lang="de-DE" sz="1600" b="1" dirty="0"/>
              <a:t>Februar – Juli 2018</a:t>
            </a:r>
          </a:p>
          <a:p>
            <a:pPr marL="285750" indent="-285750">
              <a:lnSpc>
                <a:spcPct val="110000"/>
              </a:lnSpc>
              <a:spcBef>
                <a:spcPts val="200"/>
              </a:spcBef>
              <a:buFont typeface="Arial" panose="020B0604020202020204" pitchFamily="34" charset="0"/>
              <a:buChar char="•"/>
            </a:pPr>
            <a:r>
              <a:rPr lang="de-DE" sz="1600" dirty="0"/>
              <a:t>Vorbereitung der vertiefenden Interviews: Definition der Zielgruppe, Entwurf des Befragungsinstruments, Klärung des Zugangs, Beginn der Durchführung</a:t>
            </a:r>
          </a:p>
          <a:p>
            <a:pPr marL="285750" lvl="0" indent="-285750">
              <a:lnSpc>
                <a:spcPct val="110000"/>
              </a:lnSpc>
              <a:buFont typeface="Arial" panose="020B0604020202020204" pitchFamily="34" charset="0"/>
              <a:buChar char="•"/>
            </a:pPr>
            <a:r>
              <a:rPr lang="de-DE" sz="1600" dirty="0"/>
              <a:t>Ansprache der Interessensvertretung von Menschen mit Behinderungen, von Reha-Trägern, Kliniken, Schulen, SPZ und Leistungsanbietern der Eingliederungshilfe</a:t>
            </a:r>
          </a:p>
          <a:p>
            <a:pPr marL="285750" lvl="0" indent="-285750">
              <a:lnSpc>
                <a:spcPct val="110000"/>
              </a:lnSpc>
              <a:buFont typeface="Arial" panose="020B0604020202020204" pitchFamily="34" charset="0"/>
              <a:buChar char="•"/>
            </a:pPr>
            <a:r>
              <a:rPr lang="de-DE" sz="1600" dirty="0"/>
              <a:t>Akquisition und Schulung von Interviewer*innen</a:t>
            </a:r>
          </a:p>
          <a:p>
            <a:pPr marL="285750" lvl="0" indent="-285750">
              <a:lnSpc>
                <a:spcPct val="110000"/>
              </a:lnSpc>
              <a:buFont typeface="Arial" panose="020B0604020202020204" pitchFamily="34" charset="0"/>
              <a:buChar char="•"/>
            </a:pPr>
            <a:r>
              <a:rPr lang="de-DE" sz="1600" dirty="0"/>
              <a:t>Klärung von Datenschutzfragen, Entwicklung entsprechender Vereinbarungen</a:t>
            </a:r>
          </a:p>
          <a:p>
            <a:pPr marL="285750" lvl="0" indent="-285750">
              <a:lnSpc>
                <a:spcPct val="110000"/>
              </a:lnSpc>
              <a:buFont typeface="Arial" panose="020B0604020202020204" pitchFamily="34" charset="0"/>
              <a:buChar char="•"/>
            </a:pPr>
            <a:r>
              <a:rPr lang="de-DE" sz="1600" dirty="0"/>
              <a:t>Durchführung von insgesamt 571 Interviews, davon 551 verwertbar</a:t>
            </a:r>
          </a:p>
        </p:txBody>
      </p:sp>
    </p:spTree>
    <p:extLst>
      <p:ext uri="{BB962C8B-B14F-4D97-AF65-F5344CB8AC3E}">
        <p14:creationId xmlns:p14="http://schemas.microsoft.com/office/powerpoint/2010/main" val="4036021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53570" y="1556792"/>
            <a:ext cx="8352000" cy="3024335"/>
          </a:xfrm>
        </p:spPr>
        <p:txBody>
          <a:bodyPr>
            <a:noAutofit/>
          </a:bodyPr>
          <a:lstStyle/>
          <a:p>
            <a:pPr marL="514350" indent="-514350">
              <a:spcBef>
                <a:spcPts val="600"/>
              </a:spcBef>
              <a:spcAft>
                <a:spcPts val="600"/>
              </a:spcAft>
              <a:buFont typeface="+mj-lt"/>
              <a:buAutoNum type="arabicPeriod"/>
            </a:pPr>
            <a:r>
              <a:rPr lang="en-US" sz="2000" dirty="0" err="1"/>
              <a:t>Vorgeschichte</a:t>
            </a:r>
            <a:endParaRPr lang="en-US" sz="2000" dirty="0"/>
          </a:p>
          <a:p>
            <a:pPr marL="514350" indent="-514350">
              <a:spcBef>
                <a:spcPts val="600"/>
              </a:spcBef>
              <a:spcAft>
                <a:spcPts val="600"/>
              </a:spcAft>
              <a:buFont typeface="+mj-lt"/>
              <a:buAutoNum type="arabicPeriod"/>
            </a:pPr>
            <a:r>
              <a:rPr lang="en-US" sz="2000" dirty="0"/>
              <a:t>Forschungskonzept</a:t>
            </a:r>
          </a:p>
          <a:p>
            <a:pPr marL="514350" indent="-514350">
              <a:spcBef>
                <a:spcPts val="600"/>
              </a:spcBef>
              <a:spcAft>
                <a:spcPts val="600"/>
              </a:spcAft>
              <a:buFont typeface="+mj-lt"/>
              <a:buAutoNum type="arabicPeriod"/>
            </a:pPr>
            <a:r>
              <a:rPr lang="de-DE" sz="2000" dirty="0"/>
              <a:t>Projektverlauf</a:t>
            </a:r>
          </a:p>
          <a:p>
            <a:pPr marL="514350" indent="-514350">
              <a:spcBef>
                <a:spcPts val="600"/>
              </a:spcBef>
              <a:spcAft>
                <a:spcPts val="600"/>
              </a:spcAft>
              <a:buFont typeface="+mj-lt"/>
              <a:buAutoNum type="arabicPeriod"/>
            </a:pPr>
            <a:r>
              <a:rPr lang="de-DE" sz="2000" b="1" dirty="0"/>
              <a:t>Ergebnisse der Aktenanalyse</a:t>
            </a:r>
          </a:p>
          <a:p>
            <a:pPr marL="514350" indent="-514350">
              <a:spcBef>
                <a:spcPts val="600"/>
              </a:spcBef>
              <a:spcAft>
                <a:spcPts val="600"/>
              </a:spcAft>
              <a:buFont typeface="+mj-lt"/>
              <a:buAutoNum type="arabicPeriod"/>
            </a:pPr>
            <a:r>
              <a:rPr lang="de-DE" sz="2000" dirty="0"/>
              <a:t>Ergebnisse der Interviews</a:t>
            </a:r>
          </a:p>
          <a:p>
            <a:pPr marL="514350" indent="-514350">
              <a:spcBef>
                <a:spcPts val="600"/>
              </a:spcBef>
              <a:spcAft>
                <a:spcPts val="600"/>
              </a:spcAft>
              <a:buFont typeface="+mj-lt"/>
              <a:buAutoNum type="arabicPeriod"/>
            </a:pPr>
            <a:r>
              <a:rPr lang="de-DE" sz="2000" dirty="0"/>
              <a:t>Ergebnisse der Rechtsworkshops</a:t>
            </a:r>
          </a:p>
          <a:p>
            <a:pPr marL="514350" indent="-514350">
              <a:spcBef>
                <a:spcPts val="600"/>
              </a:spcBef>
              <a:spcAft>
                <a:spcPts val="600"/>
              </a:spcAft>
              <a:buFont typeface="+mj-lt"/>
              <a:buAutoNum type="arabicPeriod"/>
            </a:pPr>
            <a:r>
              <a:rPr lang="de-DE" sz="2000" dirty="0"/>
              <a:t>Beantwortung der Forschungsfragen</a:t>
            </a:r>
          </a:p>
          <a:p>
            <a:pPr marL="514350" indent="-514350">
              <a:spcBef>
                <a:spcPts val="600"/>
              </a:spcBef>
              <a:spcAft>
                <a:spcPts val="600"/>
              </a:spcAft>
              <a:buFont typeface="+mj-lt"/>
              <a:buAutoNum type="arabicPeriod"/>
            </a:pPr>
            <a:r>
              <a:rPr lang="de-DE" sz="2000" dirty="0"/>
              <a:t>Vorläufiges Fazit</a:t>
            </a:r>
          </a:p>
          <a:p>
            <a:pPr marL="514350" indent="-514350">
              <a:spcBef>
                <a:spcPts val="600"/>
              </a:spcBef>
              <a:spcAft>
                <a:spcPts val="600"/>
              </a:spcAft>
              <a:buFont typeface="+mj-lt"/>
              <a:buAutoNum type="arabicPeriod"/>
            </a:pPr>
            <a:r>
              <a:rPr lang="de-DE" sz="2000" dirty="0"/>
              <a:t>Arbeitsgruppe des BMAS</a:t>
            </a:r>
          </a:p>
          <a:p>
            <a:pPr marL="514350" indent="-514350">
              <a:spcBef>
                <a:spcPts val="600"/>
              </a:spcBef>
              <a:spcAft>
                <a:spcPts val="600"/>
              </a:spcAft>
              <a:buFont typeface="+mj-lt"/>
              <a:buAutoNum type="arabicPeriod"/>
            </a:pPr>
            <a:r>
              <a:rPr lang="de-DE" sz="2000" dirty="0"/>
              <a:t>Ausblick</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14</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Gliederung</a:t>
            </a:r>
          </a:p>
        </p:txBody>
      </p:sp>
    </p:spTree>
    <p:extLst>
      <p:ext uri="{BB962C8B-B14F-4D97-AF65-F5344CB8AC3E}">
        <p14:creationId xmlns:p14="http://schemas.microsoft.com/office/powerpoint/2010/main" val="1273073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15</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Aktenanalyse</a:t>
            </a:r>
          </a:p>
        </p:txBody>
      </p:sp>
      <p:sp>
        <p:nvSpPr>
          <p:cNvPr id="9" name="Textfeld 8"/>
          <p:cNvSpPr txBox="1"/>
          <p:nvPr/>
        </p:nvSpPr>
        <p:spPr>
          <a:xfrm>
            <a:off x="179512" y="1365339"/>
            <a:ext cx="8622975" cy="373436"/>
          </a:xfrm>
          <a:prstGeom prst="rect">
            <a:avLst/>
          </a:prstGeom>
          <a:noFill/>
        </p:spPr>
        <p:txBody>
          <a:bodyPr wrap="square" rtlCol="0">
            <a:spAutoFit/>
          </a:bodyPr>
          <a:lstStyle/>
          <a:p>
            <a:pPr lvl="0">
              <a:lnSpc>
                <a:spcPct val="110000"/>
              </a:lnSpc>
              <a:spcBef>
                <a:spcPts val="600"/>
              </a:spcBef>
              <a:spcAft>
                <a:spcPts val="600"/>
              </a:spcAft>
            </a:pPr>
            <a:r>
              <a:rPr lang="de-DE" b="1" dirty="0"/>
              <a:t>Umsetzung durch 31 Gutachter*innen</a:t>
            </a:r>
          </a:p>
        </p:txBody>
      </p:sp>
      <p:graphicFrame>
        <p:nvGraphicFramePr>
          <p:cNvPr id="7" name="Tabelle 6">
            <a:extLst>
              <a:ext uri="{FF2B5EF4-FFF2-40B4-BE49-F238E27FC236}">
                <a16:creationId xmlns:a16="http://schemas.microsoft.com/office/drawing/2014/main" id="{6B46C674-7491-4B4A-A46E-604D7081E069}"/>
              </a:ext>
            </a:extLst>
          </p:cNvPr>
          <p:cNvGraphicFramePr>
            <a:graphicFrameLocks noGrp="1"/>
          </p:cNvGraphicFramePr>
          <p:nvPr>
            <p:extLst>
              <p:ext uri="{D42A27DB-BD31-4B8C-83A1-F6EECF244321}">
                <p14:modId xmlns:p14="http://schemas.microsoft.com/office/powerpoint/2010/main" val="3901171027"/>
              </p:ext>
            </p:extLst>
          </p:nvPr>
        </p:nvGraphicFramePr>
        <p:xfrm>
          <a:off x="286719" y="1780024"/>
          <a:ext cx="7578441" cy="2225040"/>
        </p:xfrm>
        <a:graphic>
          <a:graphicData uri="http://schemas.openxmlformats.org/drawingml/2006/table">
            <a:tbl>
              <a:tblPr firstRow="1" bandRow="1">
                <a:tableStyleId>{5C22544A-7EE6-4342-B048-85BDC9FD1C3A}</a:tableStyleId>
              </a:tblPr>
              <a:tblGrid>
                <a:gridCol w="4574649">
                  <a:extLst>
                    <a:ext uri="{9D8B030D-6E8A-4147-A177-3AD203B41FA5}">
                      <a16:colId xmlns:a16="http://schemas.microsoft.com/office/drawing/2014/main" val="144996806"/>
                    </a:ext>
                  </a:extLst>
                </a:gridCol>
                <a:gridCol w="3003792">
                  <a:extLst>
                    <a:ext uri="{9D8B030D-6E8A-4147-A177-3AD203B41FA5}">
                      <a16:colId xmlns:a16="http://schemas.microsoft.com/office/drawing/2014/main" val="464741118"/>
                    </a:ext>
                  </a:extLst>
                </a:gridCol>
              </a:tblGrid>
              <a:tr h="370840">
                <a:tc>
                  <a:txBody>
                    <a:bodyPr/>
                    <a:lstStyle/>
                    <a:p>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31 Gutachter*innen</a:t>
                      </a:r>
                    </a:p>
                  </a:txBody>
                  <a:tcPr/>
                </a:tc>
                <a:extLst>
                  <a:ext uri="{0D108BD9-81ED-4DB2-BD59-A6C34878D82A}">
                    <a16:rowId xmlns:a16="http://schemas.microsoft.com/office/drawing/2014/main" val="386900743"/>
                  </a:ext>
                </a:extLst>
              </a:tr>
              <a:tr h="370840">
                <a:tc>
                  <a:txBody>
                    <a:bodyPr/>
                    <a:lstStyle/>
                    <a:p>
                      <a:r>
                        <a:rPr lang="de-DE" dirty="0"/>
                        <a:t>Personalstamm </a:t>
                      </a:r>
                      <a:r>
                        <a:rPr lang="de-DE" i="1" dirty="0"/>
                        <a:t>transfer</a:t>
                      </a:r>
                    </a:p>
                  </a:txBody>
                  <a:tcPr/>
                </a:tc>
                <a:tc>
                  <a:txBody>
                    <a:bodyPr/>
                    <a:lstStyle/>
                    <a:p>
                      <a:r>
                        <a:rPr lang="de-DE" dirty="0"/>
                        <a:t>4</a:t>
                      </a:r>
                    </a:p>
                  </a:txBody>
                  <a:tcPr/>
                </a:tc>
                <a:extLst>
                  <a:ext uri="{0D108BD9-81ED-4DB2-BD59-A6C34878D82A}">
                    <a16:rowId xmlns:a16="http://schemas.microsoft.com/office/drawing/2014/main" val="1435564653"/>
                  </a:ext>
                </a:extLst>
              </a:tr>
              <a:tr h="370840">
                <a:tc>
                  <a:txBody>
                    <a:bodyPr/>
                    <a:lstStyle/>
                    <a:p>
                      <a:r>
                        <a:rPr lang="de-DE" dirty="0"/>
                        <a:t>Befristet bzw. auf Honorarbasis beschäftigt</a:t>
                      </a:r>
                    </a:p>
                  </a:txBody>
                  <a:tcPr/>
                </a:tc>
                <a:tc>
                  <a:txBody>
                    <a:bodyPr/>
                    <a:lstStyle/>
                    <a:p>
                      <a:r>
                        <a:rPr lang="de-DE" dirty="0"/>
                        <a:t>27</a:t>
                      </a:r>
                    </a:p>
                  </a:txBody>
                  <a:tcPr/>
                </a:tc>
                <a:extLst>
                  <a:ext uri="{0D108BD9-81ED-4DB2-BD59-A6C34878D82A}">
                    <a16:rowId xmlns:a16="http://schemas.microsoft.com/office/drawing/2014/main" val="2369748844"/>
                  </a:ext>
                </a:extLst>
              </a:tr>
              <a:tr h="370840">
                <a:tc rowSpan="3">
                  <a:txBody>
                    <a:bodyPr/>
                    <a:lstStyle/>
                    <a:p>
                      <a:pPr algn="r"/>
                      <a:r>
                        <a:rPr lang="de-DE" dirty="0"/>
                        <a:t>davon </a:t>
                      </a:r>
                    </a:p>
                  </a:txBody>
                  <a:tcPr anchor="ctr"/>
                </a:tc>
                <a:tc>
                  <a:txBody>
                    <a:bodyPr/>
                    <a:lstStyle/>
                    <a:p>
                      <a:r>
                        <a:rPr lang="de-DE" dirty="0"/>
                        <a:t>15 Leistungsträger</a:t>
                      </a:r>
                    </a:p>
                  </a:txBody>
                  <a:tcPr/>
                </a:tc>
                <a:extLst>
                  <a:ext uri="{0D108BD9-81ED-4DB2-BD59-A6C34878D82A}">
                    <a16:rowId xmlns:a16="http://schemas.microsoft.com/office/drawing/2014/main" val="412586967"/>
                  </a:ext>
                </a:extLst>
              </a:tr>
              <a:tr h="370840">
                <a:tc vMerge="1">
                  <a:txBody>
                    <a:bodyPr/>
                    <a:lstStyle/>
                    <a:p>
                      <a:endParaRPr lang="de-DE" dirty="0"/>
                    </a:p>
                  </a:txBody>
                  <a:tcPr/>
                </a:tc>
                <a:tc>
                  <a:txBody>
                    <a:bodyPr/>
                    <a:lstStyle/>
                    <a:p>
                      <a:r>
                        <a:rPr lang="de-DE" dirty="0"/>
                        <a:t>10 Leistungserbringer</a:t>
                      </a:r>
                    </a:p>
                  </a:txBody>
                  <a:tcPr/>
                </a:tc>
                <a:extLst>
                  <a:ext uri="{0D108BD9-81ED-4DB2-BD59-A6C34878D82A}">
                    <a16:rowId xmlns:a16="http://schemas.microsoft.com/office/drawing/2014/main" val="1000230769"/>
                  </a:ext>
                </a:extLst>
              </a:tr>
              <a:tr h="370840">
                <a:tc vMerge="1">
                  <a:txBody>
                    <a:bodyPr/>
                    <a:lstStyle/>
                    <a:p>
                      <a:endParaRPr lang="de-DE" dirty="0"/>
                    </a:p>
                  </a:txBody>
                  <a:tcPr/>
                </a:tc>
                <a:tc>
                  <a:txBody>
                    <a:bodyPr/>
                    <a:lstStyle/>
                    <a:p>
                      <a:r>
                        <a:rPr lang="de-DE" dirty="0"/>
                        <a:t>2   andere</a:t>
                      </a:r>
                    </a:p>
                  </a:txBody>
                  <a:tcPr/>
                </a:tc>
                <a:extLst>
                  <a:ext uri="{0D108BD9-81ED-4DB2-BD59-A6C34878D82A}">
                    <a16:rowId xmlns:a16="http://schemas.microsoft.com/office/drawing/2014/main" val="306444585"/>
                  </a:ext>
                </a:extLst>
              </a:tr>
            </a:tbl>
          </a:graphicData>
        </a:graphic>
      </p:graphicFrame>
      <p:graphicFrame>
        <p:nvGraphicFramePr>
          <p:cNvPr id="10" name="Tabelle 9">
            <a:extLst>
              <a:ext uri="{FF2B5EF4-FFF2-40B4-BE49-F238E27FC236}">
                <a16:creationId xmlns:a16="http://schemas.microsoft.com/office/drawing/2014/main" id="{1B7AA3F1-5884-450A-A1C1-A805794F1C2C}"/>
              </a:ext>
            </a:extLst>
          </p:cNvPr>
          <p:cNvGraphicFramePr>
            <a:graphicFrameLocks noGrp="1"/>
          </p:cNvGraphicFramePr>
          <p:nvPr>
            <p:extLst>
              <p:ext uri="{D42A27DB-BD31-4B8C-83A1-F6EECF244321}">
                <p14:modId xmlns:p14="http://schemas.microsoft.com/office/powerpoint/2010/main" val="3570200716"/>
              </p:ext>
            </p:extLst>
          </p:nvPr>
        </p:nvGraphicFramePr>
        <p:xfrm>
          <a:off x="294468" y="4011565"/>
          <a:ext cx="7570691" cy="2123440"/>
        </p:xfrm>
        <a:graphic>
          <a:graphicData uri="http://schemas.openxmlformats.org/drawingml/2006/table">
            <a:tbl>
              <a:tblPr firstRow="1" bandRow="1">
                <a:tableStyleId>{5C22544A-7EE6-4342-B048-85BDC9FD1C3A}</a:tableStyleId>
              </a:tblPr>
              <a:tblGrid>
                <a:gridCol w="4576275">
                  <a:extLst>
                    <a:ext uri="{9D8B030D-6E8A-4147-A177-3AD203B41FA5}">
                      <a16:colId xmlns:a16="http://schemas.microsoft.com/office/drawing/2014/main" val="144996806"/>
                    </a:ext>
                  </a:extLst>
                </a:gridCol>
                <a:gridCol w="2994416">
                  <a:extLst>
                    <a:ext uri="{9D8B030D-6E8A-4147-A177-3AD203B41FA5}">
                      <a16:colId xmlns:a16="http://schemas.microsoft.com/office/drawing/2014/main" val="464741118"/>
                    </a:ext>
                  </a:extLst>
                </a:gridCol>
              </a:tblGrid>
              <a:tr h="370840">
                <a:tc>
                  <a:txBody>
                    <a:bodyPr/>
                    <a:lstStyle/>
                    <a:p>
                      <a:r>
                        <a:rPr lang="de-DE" dirty="0"/>
                        <a:t>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Anzahl ausgewerteter Akten in %</a:t>
                      </a:r>
                    </a:p>
                  </a:txBody>
                  <a:tcPr/>
                </a:tc>
                <a:extLst>
                  <a:ext uri="{0D108BD9-81ED-4DB2-BD59-A6C34878D82A}">
                    <a16:rowId xmlns:a16="http://schemas.microsoft.com/office/drawing/2014/main" val="386900743"/>
                  </a:ext>
                </a:extLst>
              </a:tr>
              <a:tr h="370840">
                <a:tc>
                  <a:txBody>
                    <a:bodyPr/>
                    <a:lstStyle/>
                    <a:p>
                      <a:r>
                        <a:rPr lang="de-DE" dirty="0"/>
                        <a:t>Personalstamm </a:t>
                      </a:r>
                      <a:r>
                        <a:rPr lang="de-DE" i="1" dirty="0"/>
                        <a:t>transfer</a:t>
                      </a:r>
                    </a:p>
                  </a:txBody>
                  <a:tcPr/>
                </a:tc>
                <a:tc>
                  <a:txBody>
                    <a:bodyPr/>
                    <a:lstStyle/>
                    <a:p>
                      <a:r>
                        <a:rPr lang="de-DE" dirty="0"/>
                        <a:t>51%</a:t>
                      </a:r>
                    </a:p>
                  </a:txBody>
                  <a:tcPr/>
                </a:tc>
                <a:extLst>
                  <a:ext uri="{0D108BD9-81ED-4DB2-BD59-A6C34878D82A}">
                    <a16:rowId xmlns:a16="http://schemas.microsoft.com/office/drawing/2014/main" val="1435564653"/>
                  </a:ext>
                </a:extLst>
              </a:tr>
              <a:tr h="370840">
                <a:tc>
                  <a:txBody>
                    <a:bodyPr/>
                    <a:lstStyle/>
                    <a:p>
                      <a:r>
                        <a:rPr lang="de-DE" dirty="0"/>
                        <a:t>Leistungsträger</a:t>
                      </a:r>
                    </a:p>
                  </a:txBody>
                  <a:tcPr/>
                </a:tc>
                <a:tc>
                  <a:txBody>
                    <a:bodyPr/>
                    <a:lstStyle/>
                    <a:p>
                      <a:r>
                        <a:rPr lang="de-DE" dirty="0"/>
                        <a:t>30%</a:t>
                      </a:r>
                    </a:p>
                  </a:txBody>
                  <a:tcPr/>
                </a:tc>
                <a:extLst>
                  <a:ext uri="{0D108BD9-81ED-4DB2-BD59-A6C34878D82A}">
                    <a16:rowId xmlns:a16="http://schemas.microsoft.com/office/drawing/2014/main" val="412586967"/>
                  </a:ext>
                </a:extLst>
              </a:tr>
              <a:tr h="370840">
                <a:tc>
                  <a:txBody>
                    <a:bodyPr/>
                    <a:lstStyle/>
                    <a:p>
                      <a:r>
                        <a:rPr lang="de-DE" dirty="0"/>
                        <a:t>Leistungserbringer</a:t>
                      </a:r>
                    </a:p>
                  </a:txBody>
                  <a:tcPr/>
                </a:tc>
                <a:tc>
                  <a:txBody>
                    <a:bodyPr/>
                    <a:lstStyle/>
                    <a:p>
                      <a:r>
                        <a:rPr lang="de-DE" dirty="0"/>
                        <a:t>15%</a:t>
                      </a:r>
                    </a:p>
                  </a:txBody>
                  <a:tcPr/>
                </a:tc>
                <a:extLst>
                  <a:ext uri="{0D108BD9-81ED-4DB2-BD59-A6C34878D82A}">
                    <a16:rowId xmlns:a16="http://schemas.microsoft.com/office/drawing/2014/main" val="1000230769"/>
                  </a:ext>
                </a:extLst>
              </a:tr>
              <a:tr h="370840">
                <a:tc>
                  <a:txBody>
                    <a:bodyPr/>
                    <a:lstStyle/>
                    <a:p>
                      <a:r>
                        <a:rPr lang="de-DE" dirty="0"/>
                        <a:t>2   andere</a:t>
                      </a:r>
                    </a:p>
                  </a:txBody>
                  <a:tcPr/>
                </a:tc>
                <a:tc>
                  <a:txBody>
                    <a:bodyPr/>
                    <a:lstStyle/>
                    <a:p>
                      <a:r>
                        <a:rPr lang="de-DE" dirty="0"/>
                        <a:t>4%  </a:t>
                      </a:r>
                    </a:p>
                  </a:txBody>
                  <a:tcPr/>
                </a:tc>
                <a:extLst>
                  <a:ext uri="{0D108BD9-81ED-4DB2-BD59-A6C34878D82A}">
                    <a16:rowId xmlns:a16="http://schemas.microsoft.com/office/drawing/2014/main" val="306444585"/>
                  </a:ext>
                </a:extLst>
              </a:tr>
            </a:tbl>
          </a:graphicData>
        </a:graphic>
      </p:graphicFrame>
    </p:spTree>
    <p:extLst>
      <p:ext uri="{BB962C8B-B14F-4D97-AF65-F5344CB8AC3E}">
        <p14:creationId xmlns:p14="http://schemas.microsoft.com/office/powerpoint/2010/main" val="1170708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Regeln der Aktenanalyse</a:t>
            </a:r>
            <a:br>
              <a:rPr lang="de-DE" b="1" dirty="0"/>
            </a:br>
            <a:endParaRPr lang="de-DE" dirty="0"/>
          </a:p>
        </p:txBody>
      </p:sp>
      <p:sp>
        <p:nvSpPr>
          <p:cNvPr id="3" name="Inhaltsplatzhalter 2"/>
          <p:cNvSpPr>
            <a:spLocks noGrp="1"/>
          </p:cNvSpPr>
          <p:nvPr>
            <p:ph idx="1"/>
          </p:nvPr>
        </p:nvSpPr>
        <p:spPr>
          <a:xfrm>
            <a:off x="0" y="1484784"/>
            <a:ext cx="9144000" cy="5184576"/>
          </a:xfrm>
        </p:spPr>
        <p:txBody>
          <a:bodyPr>
            <a:normAutofit fontScale="55000" lnSpcReduction="20000"/>
          </a:bodyPr>
          <a:lstStyle/>
          <a:p>
            <a:pPr marL="514350" indent="-514350">
              <a:buAutoNum type="arabicPeriod"/>
            </a:pPr>
            <a:r>
              <a:rPr lang="de-DE" dirty="0"/>
              <a:t>Erhebung von Fakten: Tatsächliche Aussagen</a:t>
            </a:r>
          </a:p>
          <a:p>
            <a:pPr marL="514350" indent="-514350">
              <a:buAutoNum type="arabicPeriod"/>
            </a:pPr>
            <a:r>
              <a:rPr lang="de-DE" dirty="0"/>
              <a:t>Ziehen von Schlüssen: z. B. Lernbehinderung =&gt; </a:t>
            </a:r>
            <a:r>
              <a:rPr lang="de-DE" dirty="0" err="1"/>
              <a:t>Beeintr</a:t>
            </a:r>
            <a:r>
              <a:rPr lang="de-DE" dirty="0"/>
              <a:t>. In Kap 1. Lernen und 	Wissensanwendung</a:t>
            </a:r>
          </a:p>
          <a:p>
            <a:pPr marL="514350" indent="-514350">
              <a:buNone/>
            </a:pPr>
            <a:r>
              <a:rPr lang="de-DE" dirty="0"/>
              <a:t>	Merkzeichen G, </a:t>
            </a:r>
            <a:r>
              <a:rPr lang="de-DE" dirty="0" err="1"/>
              <a:t>aG</a:t>
            </a:r>
            <a:r>
              <a:rPr lang="de-DE" dirty="0"/>
              <a:t> =&gt; Mobilität, BL=&gt; Blind</a:t>
            </a:r>
          </a:p>
          <a:p>
            <a:pPr marL="514350" indent="-514350">
              <a:buNone/>
            </a:pPr>
            <a:r>
              <a:rPr lang="de-DE" dirty="0"/>
              <a:t>	Pflegegrad =&gt; Selbstversorgung</a:t>
            </a:r>
          </a:p>
          <a:p>
            <a:pPr marL="514350" indent="-514350">
              <a:buNone/>
            </a:pPr>
            <a:r>
              <a:rPr lang="de-DE" dirty="0"/>
              <a:t>3. 	Einschätzung der Schweregrade entsprechend der ICF (Schwierigkeiten: keine-vollständig)</a:t>
            </a:r>
          </a:p>
          <a:p>
            <a:pPr marL="514350" indent="-514350">
              <a:buNone/>
            </a:pPr>
            <a:r>
              <a:rPr lang="de-DE" dirty="0"/>
              <a:t>4. 	Leistungsfähigkeit ohne personelle oder technische Hilfe</a:t>
            </a:r>
          </a:p>
          <a:p>
            <a:pPr marL="514350" indent="-514350">
              <a:buNone/>
            </a:pPr>
            <a:r>
              <a:rPr lang="de-DE" dirty="0"/>
              <a:t>5. 	Liegt in nur einem Item eine Beeinträchtigung vor =&gt; Beeinträchtigung im 	gesamten Kapitel</a:t>
            </a:r>
          </a:p>
          <a:p>
            <a:pPr marL="514350" indent="-514350">
              <a:buNone/>
            </a:pPr>
            <a:r>
              <a:rPr lang="de-DE" dirty="0"/>
              <a:t>    	Ist die Beeinträchtigung in einem Item erheblich, =&gt;</a:t>
            </a:r>
          </a:p>
          <a:p>
            <a:pPr marL="514350" indent="-514350">
              <a:buNone/>
            </a:pPr>
            <a:r>
              <a:rPr lang="de-DE" dirty="0"/>
              <a:t>		</a:t>
            </a:r>
            <a:r>
              <a:rPr lang="de-DE" dirty="0" err="1"/>
              <a:t>Erhebl</a:t>
            </a:r>
            <a:r>
              <a:rPr lang="de-DE" dirty="0"/>
              <a:t>. </a:t>
            </a:r>
            <a:r>
              <a:rPr lang="de-DE" dirty="0" err="1"/>
              <a:t>Beeintr</a:t>
            </a:r>
            <a:r>
              <a:rPr lang="de-DE" dirty="0"/>
              <a:t>. Im ganzen Kapitel</a:t>
            </a:r>
          </a:p>
          <a:p>
            <a:pPr marL="514350" indent="-514350">
              <a:buNone/>
            </a:pPr>
            <a:r>
              <a:rPr lang="de-DE" dirty="0"/>
              <a:t>    	Mehrere Items Leicht, mäßig=&gt; Gesamtschau: erhebliche Beeinträchtigung 	möglich, Keine Mittelwertbildung!</a:t>
            </a:r>
          </a:p>
          <a:p>
            <a:pPr marL="514350" indent="-514350">
              <a:buNone/>
            </a:pPr>
            <a:r>
              <a:rPr lang="de-DE" dirty="0"/>
              <a:t>6. 	Gesamteinschätzung der Schwere durch den Untersucher: Beeinträchtigung je 	Kapitel sowie der Unterkapitel, soweit vorhanden</a:t>
            </a:r>
          </a:p>
          <a:p>
            <a:pPr marL="514350" indent="-514350">
              <a:buNone/>
            </a:pPr>
            <a:r>
              <a:rPr lang="de-DE" dirty="0"/>
              <a:t>7. 	Zahlreiche weitere Informationen (Betreuung, Wohnform, Diagnosen, Haushaltsart, 	Leistungsbezug, Grundsicherung, </a:t>
            </a:r>
            <a:r>
              <a:rPr lang="de-DE" dirty="0" err="1"/>
              <a:t>GdB</a:t>
            </a:r>
            <a:r>
              <a:rPr lang="de-DE" dirty="0"/>
              <a:t> und Merkzeichen, </a:t>
            </a:r>
          </a:p>
          <a:p>
            <a:endParaRPr lang="de-DE" dirty="0"/>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16</a:t>
            </a:fld>
            <a:endParaRPr lang="de-DE"/>
          </a:p>
          <a:p>
            <a:endParaRPr lang="de-DE" dirty="0"/>
          </a:p>
        </p:txBody>
      </p:sp>
      <p:sp>
        <p:nvSpPr>
          <p:cNvPr id="5" name="Fußzeilenplatzhalter 4"/>
          <p:cNvSpPr>
            <a:spLocks noGrp="1"/>
          </p:cNvSpPr>
          <p:nvPr>
            <p:ph type="ftr" sz="quarter" idx="11"/>
          </p:nvPr>
        </p:nvSpPr>
        <p:spPr/>
        <p:txBody>
          <a:bodyPr/>
          <a:lstStyle/>
          <a:p>
            <a:r>
              <a:rPr lang="de-DE"/>
              <a:t>© ISG/</a:t>
            </a:r>
            <a:r>
              <a:rPr lang="de-DE" i="1"/>
              <a:t>transfer</a:t>
            </a:r>
            <a:r>
              <a:rPr lang="de-DE"/>
              <a:t>. Alle Bestandteile dieses Dokuments sind urheberrechtlich geschützt. Dieses Dokument ist Teil der Präsentation und ohne mündliche Erläuterung unvollständig.</a:t>
            </a:r>
            <a:endParaRPr lang="de-D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17</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Aktenanalyse</a:t>
            </a:r>
          </a:p>
        </p:txBody>
      </p:sp>
      <p:sp>
        <p:nvSpPr>
          <p:cNvPr id="9" name="Textfeld 8"/>
          <p:cNvSpPr txBox="1"/>
          <p:nvPr/>
        </p:nvSpPr>
        <p:spPr>
          <a:xfrm>
            <a:off x="251520" y="1484784"/>
            <a:ext cx="8622975" cy="800732"/>
          </a:xfrm>
          <a:prstGeom prst="rect">
            <a:avLst/>
          </a:prstGeom>
          <a:noFill/>
        </p:spPr>
        <p:txBody>
          <a:bodyPr wrap="square" rtlCol="0">
            <a:spAutoFit/>
          </a:bodyPr>
          <a:lstStyle/>
          <a:p>
            <a:pPr lvl="0">
              <a:lnSpc>
                <a:spcPct val="110000"/>
              </a:lnSpc>
              <a:spcBef>
                <a:spcPts val="600"/>
              </a:spcBef>
              <a:spcAft>
                <a:spcPts val="600"/>
              </a:spcAft>
            </a:pPr>
            <a:r>
              <a:rPr lang="de-DE" b="1" dirty="0"/>
              <a:t>Umsetzung des Stichprobenplans</a:t>
            </a:r>
          </a:p>
          <a:p>
            <a:pPr lvl="0">
              <a:lnSpc>
                <a:spcPct val="110000"/>
              </a:lnSpc>
              <a:spcBef>
                <a:spcPts val="600"/>
              </a:spcBef>
              <a:spcAft>
                <a:spcPts val="600"/>
              </a:spcAft>
            </a:pPr>
            <a:r>
              <a:rPr lang="de-DE" sz="1600" dirty="0"/>
              <a:t>Endauswertung Mai 2018: 1.796 Akten aus 15 Ländern (ohne Bremen)</a:t>
            </a:r>
          </a:p>
        </p:txBody>
      </p:sp>
      <p:pic>
        <p:nvPicPr>
          <p:cNvPr id="2" name="Grafik 1">
            <a:extLst>
              <a:ext uri="{FF2B5EF4-FFF2-40B4-BE49-F238E27FC236}">
                <a16:creationId xmlns:a16="http://schemas.microsoft.com/office/drawing/2014/main" id="{66D0B2B1-8AF9-4924-9394-4A3BE8FD5A54}"/>
              </a:ext>
            </a:extLst>
          </p:cNvPr>
          <p:cNvPicPr>
            <a:picLocks noChangeAspect="1"/>
          </p:cNvPicPr>
          <p:nvPr/>
        </p:nvPicPr>
        <p:blipFill>
          <a:blip r:embed="rId2" cstate="print"/>
          <a:stretch>
            <a:fillRect/>
          </a:stretch>
        </p:blipFill>
        <p:spPr>
          <a:xfrm>
            <a:off x="1357548" y="2306547"/>
            <a:ext cx="6104904" cy="3881147"/>
          </a:xfrm>
          <a:prstGeom prst="rect">
            <a:avLst/>
          </a:prstGeom>
        </p:spPr>
      </p:pic>
    </p:spTree>
    <p:extLst>
      <p:ext uri="{BB962C8B-B14F-4D97-AF65-F5344CB8AC3E}">
        <p14:creationId xmlns:p14="http://schemas.microsoft.com/office/powerpoint/2010/main" val="1301433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18</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Aktenanalyse</a:t>
            </a:r>
          </a:p>
        </p:txBody>
      </p:sp>
      <p:sp>
        <p:nvSpPr>
          <p:cNvPr id="9" name="Textfeld 8"/>
          <p:cNvSpPr txBox="1"/>
          <p:nvPr/>
        </p:nvSpPr>
        <p:spPr>
          <a:xfrm>
            <a:off x="251520" y="1484784"/>
            <a:ext cx="8622975" cy="692562"/>
          </a:xfrm>
          <a:prstGeom prst="rect">
            <a:avLst/>
          </a:prstGeom>
          <a:noFill/>
        </p:spPr>
        <p:txBody>
          <a:bodyPr wrap="square" rtlCol="0">
            <a:spAutoFit/>
          </a:bodyPr>
          <a:lstStyle/>
          <a:p>
            <a:pPr marL="342900" lvl="0" indent="-342900">
              <a:lnSpc>
                <a:spcPct val="110000"/>
              </a:lnSpc>
              <a:spcBef>
                <a:spcPts val="600"/>
              </a:spcBef>
              <a:spcAft>
                <a:spcPts val="600"/>
              </a:spcAft>
              <a:buFont typeface="+mj-lt"/>
              <a:buAutoNum type="arabicPeriod"/>
            </a:pPr>
            <a:r>
              <a:rPr lang="de-DE" b="1" dirty="0"/>
              <a:t>Umsetzung des Stichprobenplans: Verteilung auf Länder</a:t>
            </a:r>
          </a:p>
          <a:p>
            <a:pPr marL="361950" lvl="1">
              <a:lnSpc>
                <a:spcPct val="110000"/>
              </a:lnSpc>
              <a:spcAft>
                <a:spcPts val="600"/>
              </a:spcAft>
            </a:pPr>
            <a:r>
              <a:rPr lang="de-DE" sz="1400" dirty="0"/>
              <a:t>Gewichtung anhand der EGH-Bezieher 2016 in den Ländern (ohne Bremen)</a:t>
            </a:r>
          </a:p>
        </p:txBody>
      </p:sp>
      <p:pic>
        <p:nvPicPr>
          <p:cNvPr id="3" name="Grafik 2">
            <a:extLst>
              <a:ext uri="{FF2B5EF4-FFF2-40B4-BE49-F238E27FC236}">
                <a16:creationId xmlns:a16="http://schemas.microsoft.com/office/drawing/2014/main" id="{00142DFD-634A-41B8-AA83-6C26B795B98E}"/>
              </a:ext>
            </a:extLst>
          </p:cNvPr>
          <p:cNvPicPr>
            <a:picLocks noChangeAspect="1"/>
          </p:cNvPicPr>
          <p:nvPr/>
        </p:nvPicPr>
        <p:blipFill>
          <a:blip r:embed="rId2" cstate="print"/>
          <a:stretch>
            <a:fillRect/>
          </a:stretch>
        </p:blipFill>
        <p:spPr>
          <a:xfrm>
            <a:off x="698855" y="2271732"/>
            <a:ext cx="5699608" cy="3893572"/>
          </a:xfrm>
          <a:prstGeom prst="rect">
            <a:avLst/>
          </a:prstGeom>
        </p:spPr>
      </p:pic>
      <p:pic>
        <p:nvPicPr>
          <p:cNvPr id="2" name="Grafik 1">
            <a:extLst>
              <a:ext uri="{FF2B5EF4-FFF2-40B4-BE49-F238E27FC236}">
                <a16:creationId xmlns:a16="http://schemas.microsoft.com/office/drawing/2014/main" id="{328B429D-0894-465C-92F3-8F05AAAF8B4C}"/>
              </a:ext>
            </a:extLst>
          </p:cNvPr>
          <p:cNvPicPr>
            <a:picLocks noChangeAspect="1"/>
          </p:cNvPicPr>
          <p:nvPr/>
        </p:nvPicPr>
        <p:blipFill>
          <a:blip r:embed="rId3" cstate="print"/>
          <a:stretch>
            <a:fillRect/>
          </a:stretch>
        </p:blipFill>
        <p:spPr>
          <a:xfrm>
            <a:off x="6387487" y="2285038"/>
            <a:ext cx="1496881" cy="3880266"/>
          </a:xfrm>
          <a:prstGeom prst="rect">
            <a:avLst/>
          </a:prstGeom>
        </p:spPr>
      </p:pic>
    </p:spTree>
    <p:extLst>
      <p:ext uri="{BB962C8B-B14F-4D97-AF65-F5344CB8AC3E}">
        <p14:creationId xmlns:p14="http://schemas.microsoft.com/office/powerpoint/2010/main" val="921037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19</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Aktenanalyse</a:t>
            </a:r>
          </a:p>
        </p:txBody>
      </p:sp>
      <p:sp>
        <p:nvSpPr>
          <p:cNvPr id="2" name="Rectangle 2">
            <a:extLst>
              <a:ext uri="{FF2B5EF4-FFF2-40B4-BE49-F238E27FC236}">
                <a16:creationId xmlns:a16="http://schemas.microsoft.com/office/drawing/2014/main" id="{A98BB085-8D55-407F-8C64-A69ABBC05E0B}"/>
              </a:ext>
            </a:extLst>
          </p:cNvPr>
          <p:cNvSpPr>
            <a:spLocks noChangeArrowheads="1"/>
          </p:cNvSpPr>
          <p:nvPr/>
        </p:nvSpPr>
        <p:spPr bwMode="auto">
          <a:xfrm>
            <a:off x="1497152" y="2093934"/>
            <a:ext cx="488982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1" i="0" u="none" strike="noStrike" cap="none" normalizeH="0" baseline="0" dirty="0" bmk="_Toc522783643">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Art der Behinderung (Mehrfachnennung)</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pic>
        <p:nvPicPr>
          <p:cNvPr id="1025" name="Grafik 11">
            <a:extLst>
              <a:ext uri="{FF2B5EF4-FFF2-40B4-BE49-F238E27FC236}">
                <a16:creationId xmlns:a16="http://schemas.microsoft.com/office/drawing/2014/main" id="{DCFE806B-3480-48D0-B5C4-0032216BE86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9672" y="2475078"/>
            <a:ext cx="5472608" cy="232071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0D5C27C2-958A-4CE6-9611-2372529790C3}"/>
              </a:ext>
            </a:extLst>
          </p:cNvPr>
          <p:cNvSpPr>
            <a:spLocks noChangeArrowheads="1"/>
          </p:cNvSpPr>
          <p:nvPr/>
        </p:nvSpPr>
        <p:spPr bwMode="auto">
          <a:xfrm>
            <a:off x="1520991" y="4869160"/>
            <a:ext cx="532187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Quelle: ISG / transfer Aktenanalyse 2017/2018, N = 1.796o</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67116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87472" y="1484784"/>
            <a:ext cx="8352000" cy="4536504"/>
          </a:xfrm>
        </p:spPr>
        <p:txBody>
          <a:bodyPr>
            <a:noAutofit/>
          </a:bodyPr>
          <a:lstStyle/>
          <a:p>
            <a:pPr marL="514350" indent="-514350">
              <a:spcBef>
                <a:spcPts val="600"/>
              </a:spcBef>
              <a:spcAft>
                <a:spcPts val="600"/>
              </a:spcAft>
              <a:buFont typeface="+mj-lt"/>
              <a:buAutoNum type="arabicPeriod"/>
            </a:pPr>
            <a:r>
              <a:rPr lang="en-US" sz="2000" b="1" dirty="0" err="1"/>
              <a:t>Vorgeschichte</a:t>
            </a:r>
            <a:endParaRPr lang="en-US" sz="2000" b="1" dirty="0"/>
          </a:p>
          <a:p>
            <a:pPr marL="514350" indent="-514350">
              <a:spcBef>
                <a:spcPts val="600"/>
              </a:spcBef>
              <a:spcAft>
                <a:spcPts val="600"/>
              </a:spcAft>
              <a:buFont typeface="+mj-lt"/>
              <a:buAutoNum type="arabicPeriod"/>
            </a:pPr>
            <a:r>
              <a:rPr lang="en-US" sz="2000" dirty="0"/>
              <a:t>Forschungskonzept</a:t>
            </a:r>
          </a:p>
          <a:p>
            <a:pPr marL="514350" indent="-514350">
              <a:spcBef>
                <a:spcPts val="600"/>
              </a:spcBef>
              <a:spcAft>
                <a:spcPts val="600"/>
              </a:spcAft>
              <a:buFont typeface="+mj-lt"/>
              <a:buAutoNum type="arabicPeriod"/>
            </a:pPr>
            <a:r>
              <a:rPr lang="de-DE" sz="2000" dirty="0"/>
              <a:t>Projektverlauf</a:t>
            </a:r>
          </a:p>
          <a:p>
            <a:pPr marL="514350" indent="-514350">
              <a:spcBef>
                <a:spcPts val="600"/>
              </a:spcBef>
              <a:spcAft>
                <a:spcPts val="600"/>
              </a:spcAft>
              <a:buFont typeface="+mj-lt"/>
              <a:buAutoNum type="arabicPeriod"/>
            </a:pPr>
            <a:r>
              <a:rPr lang="de-DE" sz="2000" dirty="0"/>
              <a:t>Ergebnisse der Aktenanalyse</a:t>
            </a:r>
          </a:p>
          <a:p>
            <a:pPr marL="514350" indent="-514350">
              <a:spcBef>
                <a:spcPts val="600"/>
              </a:spcBef>
              <a:spcAft>
                <a:spcPts val="600"/>
              </a:spcAft>
              <a:buFont typeface="+mj-lt"/>
              <a:buAutoNum type="arabicPeriod"/>
            </a:pPr>
            <a:r>
              <a:rPr lang="de-DE" sz="2000" dirty="0"/>
              <a:t>Ergebnisse der Interviews</a:t>
            </a:r>
          </a:p>
          <a:p>
            <a:pPr marL="514350" indent="-514350">
              <a:spcBef>
                <a:spcPts val="600"/>
              </a:spcBef>
              <a:spcAft>
                <a:spcPts val="600"/>
              </a:spcAft>
              <a:buFont typeface="+mj-lt"/>
              <a:buAutoNum type="arabicPeriod"/>
            </a:pPr>
            <a:r>
              <a:rPr lang="de-DE" sz="2000" dirty="0"/>
              <a:t>Ergebnisse der Rechtsworkshops</a:t>
            </a:r>
          </a:p>
          <a:p>
            <a:pPr marL="514350" indent="-514350">
              <a:spcBef>
                <a:spcPts val="600"/>
              </a:spcBef>
              <a:spcAft>
                <a:spcPts val="600"/>
              </a:spcAft>
              <a:buFont typeface="+mj-lt"/>
              <a:buAutoNum type="arabicPeriod"/>
            </a:pPr>
            <a:r>
              <a:rPr lang="de-DE" sz="2000" dirty="0"/>
              <a:t>Beantwortung der Forschungsfragen</a:t>
            </a:r>
          </a:p>
          <a:p>
            <a:pPr marL="514350" indent="-514350">
              <a:spcBef>
                <a:spcPts val="600"/>
              </a:spcBef>
              <a:spcAft>
                <a:spcPts val="600"/>
              </a:spcAft>
              <a:buFont typeface="+mj-lt"/>
              <a:buAutoNum type="arabicPeriod"/>
            </a:pPr>
            <a:r>
              <a:rPr lang="de-DE" sz="2000" dirty="0"/>
              <a:t>Vorläufiges Fazit</a:t>
            </a:r>
          </a:p>
          <a:p>
            <a:pPr marL="514350" indent="-514350">
              <a:spcBef>
                <a:spcPts val="600"/>
              </a:spcBef>
              <a:spcAft>
                <a:spcPts val="600"/>
              </a:spcAft>
              <a:buFont typeface="+mj-lt"/>
              <a:buAutoNum type="arabicPeriod"/>
            </a:pPr>
            <a:r>
              <a:rPr lang="de-DE" sz="2000" dirty="0"/>
              <a:t>Arbeitsgruppe des BMAS</a:t>
            </a:r>
          </a:p>
          <a:p>
            <a:pPr marL="514350" indent="-514350">
              <a:spcBef>
                <a:spcPts val="600"/>
              </a:spcBef>
              <a:spcAft>
                <a:spcPts val="600"/>
              </a:spcAft>
              <a:buFont typeface="+mj-lt"/>
              <a:buAutoNum type="arabicPeriod"/>
            </a:pPr>
            <a:r>
              <a:rPr lang="de-DE" sz="2000" dirty="0"/>
              <a:t>Ausblick</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2</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Gliederung</a:t>
            </a:r>
          </a:p>
        </p:txBody>
      </p:sp>
    </p:spTree>
    <p:extLst>
      <p:ext uri="{BB962C8B-B14F-4D97-AF65-F5344CB8AC3E}">
        <p14:creationId xmlns:p14="http://schemas.microsoft.com/office/powerpoint/2010/main" val="4351465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20</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Aktenanalyse</a:t>
            </a:r>
          </a:p>
        </p:txBody>
      </p:sp>
      <p:sp>
        <p:nvSpPr>
          <p:cNvPr id="7" name="Rectangle 2">
            <a:extLst>
              <a:ext uri="{FF2B5EF4-FFF2-40B4-BE49-F238E27FC236}">
                <a16:creationId xmlns:a16="http://schemas.microsoft.com/office/drawing/2014/main" id="{057F7E60-DFFA-4356-925A-4D5BDD265CB3}"/>
              </a:ext>
            </a:extLst>
          </p:cNvPr>
          <p:cNvSpPr>
            <a:spLocks noChangeArrowheads="1"/>
          </p:cNvSpPr>
          <p:nvPr/>
        </p:nvSpPr>
        <p:spPr bwMode="auto">
          <a:xfrm>
            <a:off x="1829327" y="1356283"/>
            <a:ext cx="440905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1" i="0" u="none" strike="noStrike" cap="none" normalizeH="0" baseline="0" dirty="0" bmk="_Toc522783649">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Hauptdiagnoseklasse nach ICD-10</a:t>
            </a:r>
            <a:endParaRPr kumimoji="0" lang="de-DE" altLang="de-DE" sz="3600" b="0" i="0" u="none" strike="noStrike" cap="none" normalizeH="0" baseline="0" dirty="0">
              <a:ln>
                <a:noFill/>
              </a:ln>
              <a:solidFill>
                <a:schemeClr val="tx1"/>
              </a:solidFill>
              <a:effectLst/>
              <a:latin typeface="Arial" panose="020B0604020202020204" pitchFamily="34" charset="0"/>
            </a:endParaRPr>
          </a:p>
        </p:txBody>
      </p:sp>
      <p:pic>
        <p:nvPicPr>
          <p:cNvPr id="3073" name="Grafik 199">
            <a:extLst>
              <a:ext uri="{FF2B5EF4-FFF2-40B4-BE49-F238E27FC236}">
                <a16:creationId xmlns:a16="http://schemas.microsoft.com/office/drawing/2014/main" id="{B986DC0D-19F4-4A75-9E9D-804783725D8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54019" y="1679448"/>
            <a:ext cx="5523388" cy="428608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6824E73C-C52D-4FDA-BE10-D5DEEDBA23F6}"/>
              </a:ext>
            </a:extLst>
          </p:cNvPr>
          <p:cNvSpPr>
            <a:spLocks noChangeArrowheads="1"/>
          </p:cNvSpPr>
          <p:nvPr/>
        </p:nvSpPr>
        <p:spPr bwMode="auto">
          <a:xfrm>
            <a:off x="1827883" y="5979605"/>
            <a:ext cx="548186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Quelle: ISG / transfer Aktenanalyse 2017/2018, N = 1.796</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73047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21</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269504" y="274638"/>
            <a:ext cx="5742496" cy="850106"/>
          </a:xfrm>
        </p:spPr>
        <p:txBody>
          <a:bodyPr/>
          <a:lstStyle/>
          <a:p>
            <a:r>
              <a:rPr lang="de-DE" dirty="0"/>
              <a:t>Lebensbereiche „Aktivitäten </a:t>
            </a:r>
            <a:br>
              <a:rPr lang="de-DE" dirty="0"/>
            </a:br>
            <a:r>
              <a:rPr lang="de-DE" dirty="0"/>
              <a:t>und Teilhabe“ der ICF</a:t>
            </a:r>
          </a:p>
        </p:txBody>
      </p:sp>
      <p:graphicFrame>
        <p:nvGraphicFramePr>
          <p:cNvPr id="2" name="Tabelle 1">
            <a:extLst>
              <a:ext uri="{FF2B5EF4-FFF2-40B4-BE49-F238E27FC236}">
                <a16:creationId xmlns:a16="http://schemas.microsoft.com/office/drawing/2014/main" id="{F701E813-E2AC-4AA2-B34C-C7525771B0A0}"/>
              </a:ext>
            </a:extLst>
          </p:cNvPr>
          <p:cNvGraphicFramePr>
            <a:graphicFrameLocks noGrp="1"/>
          </p:cNvGraphicFramePr>
          <p:nvPr>
            <p:extLst>
              <p:ext uri="{D42A27DB-BD31-4B8C-83A1-F6EECF244321}">
                <p14:modId xmlns:p14="http://schemas.microsoft.com/office/powerpoint/2010/main" val="3441024954"/>
              </p:ext>
            </p:extLst>
          </p:nvPr>
        </p:nvGraphicFramePr>
        <p:xfrm>
          <a:off x="269504" y="1289250"/>
          <a:ext cx="8622975" cy="5086350"/>
        </p:xfrm>
        <a:graphic>
          <a:graphicData uri="http://schemas.openxmlformats.org/drawingml/2006/table">
            <a:tbl>
              <a:tblPr>
                <a:tableStyleId>{5C22544A-7EE6-4342-B048-85BDC9FD1C3A}</a:tableStyleId>
              </a:tblPr>
              <a:tblGrid>
                <a:gridCol w="3917033">
                  <a:extLst>
                    <a:ext uri="{9D8B030D-6E8A-4147-A177-3AD203B41FA5}">
                      <a16:colId xmlns:a16="http://schemas.microsoft.com/office/drawing/2014/main" val="819246486"/>
                    </a:ext>
                  </a:extLst>
                </a:gridCol>
                <a:gridCol w="4705942">
                  <a:extLst>
                    <a:ext uri="{9D8B030D-6E8A-4147-A177-3AD203B41FA5}">
                      <a16:colId xmlns:a16="http://schemas.microsoft.com/office/drawing/2014/main" val="2297349986"/>
                    </a:ext>
                  </a:extLst>
                </a:gridCol>
              </a:tblGrid>
              <a:tr h="253016">
                <a:tc>
                  <a:txBody>
                    <a:bodyPr/>
                    <a:lstStyle/>
                    <a:p>
                      <a:pPr algn="l" fontAlgn="b"/>
                      <a:r>
                        <a:rPr lang="de-DE" sz="1600" b="1" u="none" strike="noStrike" dirty="0">
                          <a:effectLst/>
                          <a:latin typeface="+mn-lt"/>
                        </a:rPr>
                        <a:t>Hauptbereiche</a:t>
                      </a:r>
                      <a:endParaRPr lang="de-DE" sz="1600" b="1" i="0" u="none" strike="noStrike" dirty="0">
                        <a:solidFill>
                          <a:srgbClr val="000000"/>
                        </a:solidFill>
                        <a:effectLst/>
                        <a:latin typeface="+mn-lt"/>
                      </a:endParaRPr>
                    </a:p>
                  </a:txBody>
                  <a:tcPr marL="9525" marR="9525" marT="9525" marB="0" anchor="b"/>
                </a:tc>
                <a:tc>
                  <a:txBody>
                    <a:bodyPr/>
                    <a:lstStyle/>
                    <a:p>
                      <a:pPr algn="l" fontAlgn="b"/>
                      <a:r>
                        <a:rPr lang="de-DE" sz="1600" b="1" u="none" strike="noStrike" dirty="0">
                          <a:effectLst/>
                          <a:latin typeface="+mn-lt"/>
                        </a:rPr>
                        <a:t>Teilbereiche</a:t>
                      </a:r>
                      <a:endParaRPr lang="de-DE" sz="16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09506172"/>
                  </a:ext>
                </a:extLst>
              </a:tr>
              <a:tr h="222578">
                <a:tc>
                  <a:txBody>
                    <a:bodyPr/>
                    <a:lstStyle/>
                    <a:p>
                      <a:pPr algn="l" fontAlgn="b"/>
                      <a:r>
                        <a:rPr lang="de-DE" sz="1400" u="none" strike="noStrike" dirty="0">
                          <a:effectLst/>
                          <a:latin typeface="+mn-lt"/>
                        </a:rPr>
                        <a:t>1. Lernen und Wissensanwendung</a:t>
                      </a:r>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1.1. Bewusste sinnliche Wahrnehmungen (d110-d129)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324911036"/>
                  </a:ext>
                </a:extLst>
              </a:tr>
              <a:tr h="222578">
                <a:tc>
                  <a:txBody>
                    <a:bodyPr/>
                    <a:lstStyle/>
                    <a:p>
                      <a:pPr algn="l" fontAlgn="b"/>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1.2. Elementares Lernen (d130-d159)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098576817"/>
                  </a:ext>
                </a:extLst>
              </a:tr>
              <a:tr h="222578">
                <a:tc>
                  <a:txBody>
                    <a:bodyPr/>
                    <a:lstStyle/>
                    <a:p>
                      <a:pPr algn="l" fontAlgn="b"/>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1.3. Wissensanwendung (d160-d199)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342214787"/>
                  </a:ext>
                </a:extLst>
              </a:tr>
              <a:tr h="222578">
                <a:tc>
                  <a:txBody>
                    <a:bodyPr/>
                    <a:lstStyle/>
                    <a:p>
                      <a:pPr algn="l" fontAlgn="b"/>
                      <a:r>
                        <a:rPr lang="de-DE" sz="1400" u="none" strike="noStrike" dirty="0">
                          <a:effectLst/>
                          <a:latin typeface="+mn-lt"/>
                        </a:rPr>
                        <a:t>2. allgemeine Aufgaben und Anforderungen</a:t>
                      </a:r>
                      <a:endParaRPr lang="de-DE" sz="1400" b="0" i="0" u="none" strike="noStrike" dirty="0">
                        <a:solidFill>
                          <a:srgbClr val="000000"/>
                        </a:solidFill>
                        <a:effectLst/>
                        <a:latin typeface="+mn-lt"/>
                      </a:endParaRPr>
                    </a:p>
                  </a:txBody>
                  <a:tcPr marL="9525" marR="9525" marT="9525" marB="0" anchor="b"/>
                </a:tc>
                <a:tc>
                  <a:txBody>
                    <a:bodyPr/>
                    <a:lstStyle/>
                    <a:p>
                      <a:pPr algn="l" fontAlgn="b"/>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42158057"/>
                  </a:ext>
                </a:extLst>
              </a:tr>
              <a:tr h="222578">
                <a:tc>
                  <a:txBody>
                    <a:bodyPr/>
                    <a:lstStyle/>
                    <a:p>
                      <a:pPr algn="l" fontAlgn="b"/>
                      <a:r>
                        <a:rPr lang="de-DE" sz="1400" u="none" strike="noStrike" dirty="0">
                          <a:effectLst/>
                          <a:latin typeface="+mn-lt"/>
                        </a:rPr>
                        <a:t>3. Kommunikation</a:t>
                      </a:r>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3.1. Kommunizieren als Empfänger (d310-d329)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34488291"/>
                  </a:ext>
                </a:extLst>
              </a:tr>
              <a:tr h="222578">
                <a:tc>
                  <a:txBody>
                    <a:bodyPr/>
                    <a:lstStyle/>
                    <a:p>
                      <a:pPr algn="l" fontAlgn="b"/>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3.2. Kommunizieren als Sender (d330-d349)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535503499"/>
                  </a:ext>
                </a:extLst>
              </a:tr>
              <a:tr h="374769">
                <a:tc>
                  <a:txBody>
                    <a:bodyPr/>
                    <a:lstStyle/>
                    <a:p>
                      <a:pPr algn="l" fontAlgn="b"/>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3.3. Konversation, Gebrauch v. Kommunikationsgeräten/ </a:t>
                      </a:r>
                      <a:br>
                        <a:rPr lang="de-DE" sz="1200" u="none" strike="noStrike" dirty="0">
                          <a:effectLst/>
                          <a:latin typeface="+mn-lt"/>
                        </a:rPr>
                      </a:br>
                      <a:r>
                        <a:rPr lang="de-DE" sz="1200" u="none" strike="noStrike" dirty="0">
                          <a:effectLst/>
                          <a:latin typeface="+mn-lt"/>
                        </a:rPr>
                        <a:t>-techniken (d350-d369)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748178025"/>
                  </a:ext>
                </a:extLst>
              </a:tr>
              <a:tr h="222578">
                <a:tc>
                  <a:txBody>
                    <a:bodyPr/>
                    <a:lstStyle/>
                    <a:p>
                      <a:pPr algn="l" fontAlgn="b"/>
                      <a:r>
                        <a:rPr lang="de-DE" sz="1400" u="none" strike="noStrike" dirty="0">
                          <a:effectLst/>
                          <a:latin typeface="+mn-lt"/>
                        </a:rPr>
                        <a:t>4. Mobilität</a:t>
                      </a:r>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4.1. Die Körperposition ändern und aufrecht erhalten (d410-d429)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556326406"/>
                  </a:ext>
                </a:extLst>
              </a:tr>
              <a:tr h="222578">
                <a:tc>
                  <a:txBody>
                    <a:bodyPr/>
                    <a:lstStyle/>
                    <a:p>
                      <a:pPr algn="l" fontAlgn="b"/>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4.2. Gegenstände tragen, bewegen und handhaben (d430-d449)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89168027"/>
                  </a:ext>
                </a:extLst>
              </a:tr>
              <a:tr h="222578">
                <a:tc>
                  <a:txBody>
                    <a:bodyPr/>
                    <a:lstStyle/>
                    <a:p>
                      <a:pPr algn="l" fontAlgn="b"/>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4.3. Gehen und sich fortbewegen (d450-d469)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412143557"/>
                  </a:ext>
                </a:extLst>
              </a:tr>
              <a:tr h="222578">
                <a:tc>
                  <a:txBody>
                    <a:bodyPr/>
                    <a:lstStyle/>
                    <a:p>
                      <a:pPr algn="l" fontAlgn="b"/>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4.4. Sich mit Transportmitteln fortbewegen (d470-d489)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763670986"/>
                  </a:ext>
                </a:extLst>
              </a:tr>
              <a:tr h="222578">
                <a:tc>
                  <a:txBody>
                    <a:bodyPr/>
                    <a:lstStyle/>
                    <a:p>
                      <a:pPr algn="l" fontAlgn="b"/>
                      <a:r>
                        <a:rPr lang="de-DE" sz="1400" u="none" strike="noStrike" dirty="0">
                          <a:effectLst/>
                          <a:latin typeface="+mn-lt"/>
                        </a:rPr>
                        <a:t>5. Selbstversorgung</a:t>
                      </a:r>
                      <a:endParaRPr lang="de-DE" sz="1400" b="0" i="0" u="none" strike="noStrike" dirty="0">
                        <a:solidFill>
                          <a:srgbClr val="000000"/>
                        </a:solidFill>
                        <a:effectLst/>
                        <a:latin typeface="+mn-lt"/>
                      </a:endParaRPr>
                    </a:p>
                  </a:txBody>
                  <a:tcPr marL="9525" marR="9525" marT="9525" marB="0" anchor="b"/>
                </a:tc>
                <a:tc>
                  <a:txBody>
                    <a:bodyPr/>
                    <a:lstStyle/>
                    <a:p>
                      <a:pPr algn="l" fontAlgn="b"/>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533590869"/>
                  </a:ext>
                </a:extLst>
              </a:tr>
              <a:tr h="222578">
                <a:tc>
                  <a:txBody>
                    <a:bodyPr/>
                    <a:lstStyle/>
                    <a:p>
                      <a:pPr algn="l" fontAlgn="b"/>
                      <a:r>
                        <a:rPr lang="de-DE" sz="1400" u="none" strike="noStrike" dirty="0">
                          <a:effectLst/>
                          <a:latin typeface="+mn-lt"/>
                        </a:rPr>
                        <a:t>6. häusliches Leben</a:t>
                      </a:r>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6.1. Beschaffung von Lebensnotwendigkeiten (d610-d629)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238774787"/>
                  </a:ext>
                </a:extLst>
              </a:tr>
              <a:tr h="222578">
                <a:tc>
                  <a:txBody>
                    <a:bodyPr/>
                    <a:lstStyle/>
                    <a:p>
                      <a:pPr algn="l" fontAlgn="b"/>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6.2. Haushaltsaufgaben (d630-d649)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669132246"/>
                  </a:ext>
                </a:extLst>
              </a:tr>
              <a:tr h="222578">
                <a:tc>
                  <a:txBody>
                    <a:bodyPr/>
                    <a:lstStyle/>
                    <a:p>
                      <a:pPr algn="l" fontAlgn="b"/>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6.3. Haushaltsgegenstände pflegen und anderen helfen (d650-d669)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776665643"/>
                  </a:ext>
                </a:extLst>
              </a:tr>
              <a:tr h="222578">
                <a:tc>
                  <a:txBody>
                    <a:bodyPr/>
                    <a:lstStyle/>
                    <a:p>
                      <a:pPr algn="l" fontAlgn="b"/>
                      <a:r>
                        <a:rPr lang="de-DE" sz="1400" u="none" strike="noStrike" dirty="0">
                          <a:effectLst/>
                          <a:latin typeface="+mn-lt"/>
                        </a:rPr>
                        <a:t>7. interpersonelle Interaktionen</a:t>
                      </a:r>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7.1. Allgemeine interpersonelle Interaktionen (d710-d729)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879374955"/>
                  </a:ext>
                </a:extLst>
              </a:tr>
              <a:tr h="222578">
                <a:tc>
                  <a:txBody>
                    <a:bodyPr/>
                    <a:lstStyle/>
                    <a:p>
                      <a:pPr algn="l" fontAlgn="b"/>
                      <a:r>
                        <a:rPr lang="de-DE" sz="1400" u="none" strike="noStrike" dirty="0">
                          <a:effectLst/>
                          <a:latin typeface="+mn-lt"/>
                        </a:rPr>
                        <a:t>    und Beziehungen</a:t>
                      </a:r>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7.2. Besondere interpersonelle Beziehungen (d730-d799)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3111184"/>
                  </a:ext>
                </a:extLst>
              </a:tr>
              <a:tr h="222578">
                <a:tc>
                  <a:txBody>
                    <a:bodyPr/>
                    <a:lstStyle/>
                    <a:p>
                      <a:pPr algn="l" fontAlgn="b"/>
                      <a:r>
                        <a:rPr lang="de-DE" sz="1400" u="none" strike="noStrike" dirty="0">
                          <a:effectLst/>
                          <a:latin typeface="+mn-lt"/>
                        </a:rPr>
                        <a:t>8. bedeutende Lebensbereiche</a:t>
                      </a:r>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8.1. Erziehung/Bildung (d810-d839)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936749952"/>
                  </a:ext>
                </a:extLst>
              </a:tr>
              <a:tr h="222578">
                <a:tc>
                  <a:txBody>
                    <a:bodyPr/>
                    <a:lstStyle/>
                    <a:p>
                      <a:pPr algn="l" fontAlgn="b"/>
                      <a:endParaRPr lang="de-DE" sz="1400" b="0" i="0" u="none" strike="noStrike" dirty="0">
                        <a:solidFill>
                          <a:srgbClr val="000000"/>
                        </a:solidFill>
                        <a:effectLst/>
                        <a:latin typeface="+mn-lt"/>
                      </a:endParaRPr>
                    </a:p>
                  </a:txBody>
                  <a:tcPr marL="9525" marR="9525" marT="9525" marB="0" anchor="b"/>
                </a:tc>
                <a:tc>
                  <a:txBody>
                    <a:bodyPr/>
                    <a:lstStyle/>
                    <a:p>
                      <a:pPr algn="l" fontAlgn="b"/>
                      <a:r>
                        <a:rPr lang="de-DE" sz="1200" u="none" strike="noStrike" dirty="0">
                          <a:effectLst/>
                          <a:latin typeface="+mn-lt"/>
                        </a:rPr>
                        <a:t>8.2. Arbeit und Beschäftigung (d840-d859)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117193162"/>
                  </a:ext>
                </a:extLst>
              </a:tr>
              <a:tr h="102590">
                <a:tc>
                  <a:txBody>
                    <a:bodyPr/>
                    <a:lstStyle/>
                    <a:p>
                      <a:pPr algn="l" fontAlgn="b"/>
                      <a:endParaRPr lang="de-DE" sz="1400" b="0" i="0" u="none" strike="noStrike" dirty="0">
                        <a:solidFill>
                          <a:srgbClr val="000000"/>
                        </a:solidFill>
                        <a:effectLst/>
                        <a:latin typeface="+mn-lt"/>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de-DE" sz="1200" u="none" strike="noStrike" dirty="0">
                          <a:effectLst/>
                          <a:latin typeface="+mn-lt"/>
                        </a:rPr>
                        <a:t>8.3. Wirtschaftliches Leben (d860-d899)</a:t>
                      </a:r>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235084569"/>
                  </a:ext>
                </a:extLst>
              </a:tr>
              <a:tr h="222578">
                <a:tc>
                  <a:txBody>
                    <a:bodyPr/>
                    <a:lstStyle/>
                    <a:p>
                      <a:pPr algn="l" fontAlgn="b"/>
                      <a:r>
                        <a:rPr lang="de-DE" sz="1400" u="none" strike="noStrike" dirty="0">
                          <a:effectLst/>
                          <a:latin typeface="+mn-lt"/>
                        </a:rPr>
                        <a:t>9. Gemeinschafts-, soziales, </a:t>
                      </a:r>
                      <a:r>
                        <a:rPr lang="de-DE" sz="1400" u="none" strike="noStrike" dirty="0" err="1">
                          <a:effectLst/>
                          <a:latin typeface="+mn-lt"/>
                        </a:rPr>
                        <a:t>staatsbürgerl</a:t>
                      </a:r>
                      <a:r>
                        <a:rPr lang="de-DE" sz="1400" u="none" strike="noStrike" dirty="0">
                          <a:effectLst/>
                          <a:latin typeface="+mn-lt"/>
                        </a:rPr>
                        <a:t>. Leben</a:t>
                      </a:r>
                      <a:endParaRPr lang="de-DE" sz="1400" b="0" i="0" u="none" strike="noStrike" dirty="0">
                        <a:solidFill>
                          <a:srgbClr val="000000"/>
                        </a:solidFill>
                        <a:effectLst/>
                        <a:latin typeface="+mn-lt"/>
                      </a:endParaRPr>
                    </a:p>
                  </a:txBody>
                  <a:tcPr marL="9525" marR="9525" marT="9525" marB="0" anchor="b"/>
                </a:tc>
                <a:tc>
                  <a:txBody>
                    <a:bodyPr/>
                    <a:lstStyle/>
                    <a:p>
                      <a:pPr algn="l" fontAlgn="b"/>
                      <a:endParaRPr lang="de-DE"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172840289"/>
                  </a:ext>
                </a:extLst>
              </a:tr>
            </a:tbl>
          </a:graphicData>
        </a:graphic>
      </p:graphicFrame>
    </p:spTree>
    <p:extLst>
      <p:ext uri="{BB962C8B-B14F-4D97-AF65-F5344CB8AC3E}">
        <p14:creationId xmlns:p14="http://schemas.microsoft.com/office/powerpoint/2010/main" val="2886936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22</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Aktenanalyse</a:t>
            </a:r>
          </a:p>
        </p:txBody>
      </p:sp>
      <p:sp>
        <p:nvSpPr>
          <p:cNvPr id="9" name="Textfeld 8"/>
          <p:cNvSpPr txBox="1"/>
          <p:nvPr/>
        </p:nvSpPr>
        <p:spPr>
          <a:xfrm>
            <a:off x="251520" y="1484784"/>
            <a:ext cx="8622975" cy="879215"/>
          </a:xfrm>
          <a:prstGeom prst="rect">
            <a:avLst/>
          </a:prstGeom>
          <a:noFill/>
        </p:spPr>
        <p:txBody>
          <a:bodyPr wrap="square" rtlCol="0">
            <a:spAutoFit/>
          </a:bodyPr>
          <a:lstStyle/>
          <a:p>
            <a:pPr lvl="0">
              <a:lnSpc>
                <a:spcPct val="110000"/>
              </a:lnSpc>
              <a:spcBef>
                <a:spcPts val="600"/>
              </a:spcBef>
              <a:spcAft>
                <a:spcPts val="400"/>
              </a:spcAft>
            </a:pPr>
            <a:r>
              <a:rPr lang="de-DE" b="1" dirty="0"/>
              <a:t>4. Einschränkungen nach ICF-Lebensbereichen</a:t>
            </a:r>
          </a:p>
          <a:p>
            <a:pPr lvl="0">
              <a:spcAft>
                <a:spcPts val="600"/>
              </a:spcAft>
            </a:pPr>
            <a:r>
              <a:rPr lang="de-DE" sz="1400" dirty="0"/>
              <a:t>Gesamteinschätzung je Lebensbereich, 5er-Skala mit </a:t>
            </a:r>
            <a:br>
              <a:rPr lang="de-DE" sz="1400" dirty="0"/>
            </a:br>
            <a:r>
              <a:rPr lang="de-DE" sz="1400" dirty="0"/>
              <a:t>1 = keine Einschränkung, 2 = leichte, 3 = mäßige, 4 = erhebliche, 5 = vollständige Einschränkung</a:t>
            </a:r>
          </a:p>
        </p:txBody>
      </p:sp>
      <p:pic>
        <p:nvPicPr>
          <p:cNvPr id="7" name="Grafik 6">
            <a:extLst>
              <a:ext uri="{FF2B5EF4-FFF2-40B4-BE49-F238E27FC236}">
                <a16:creationId xmlns:a16="http://schemas.microsoft.com/office/drawing/2014/main" id="{6E7F4189-4174-45F9-8A06-CE12CC73971C}"/>
              </a:ext>
            </a:extLst>
          </p:cNvPr>
          <p:cNvPicPr>
            <a:picLocks noChangeAspect="1"/>
          </p:cNvPicPr>
          <p:nvPr/>
        </p:nvPicPr>
        <p:blipFill>
          <a:blip r:embed="rId2" cstate="print"/>
          <a:stretch>
            <a:fillRect/>
          </a:stretch>
        </p:blipFill>
        <p:spPr>
          <a:xfrm>
            <a:off x="827584" y="2348880"/>
            <a:ext cx="6912619" cy="3913963"/>
          </a:xfrm>
          <a:prstGeom prst="rect">
            <a:avLst/>
          </a:prstGeom>
        </p:spPr>
      </p:pic>
    </p:spTree>
    <p:extLst>
      <p:ext uri="{BB962C8B-B14F-4D97-AF65-F5344CB8AC3E}">
        <p14:creationId xmlns:p14="http://schemas.microsoft.com/office/powerpoint/2010/main" val="2034864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23</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Aktenanalyse</a:t>
            </a:r>
          </a:p>
        </p:txBody>
      </p:sp>
      <p:sp>
        <p:nvSpPr>
          <p:cNvPr id="9" name="Textfeld 8"/>
          <p:cNvSpPr txBox="1"/>
          <p:nvPr/>
        </p:nvSpPr>
        <p:spPr>
          <a:xfrm>
            <a:off x="251520" y="1484784"/>
            <a:ext cx="8622975" cy="373436"/>
          </a:xfrm>
          <a:prstGeom prst="rect">
            <a:avLst/>
          </a:prstGeom>
          <a:noFill/>
        </p:spPr>
        <p:txBody>
          <a:bodyPr wrap="square" rtlCol="0">
            <a:spAutoFit/>
          </a:bodyPr>
          <a:lstStyle/>
          <a:p>
            <a:pPr lvl="0">
              <a:lnSpc>
                <a:spcPct val="110000"/>
              </a:lnSpc>
              <a:spcBef>
                <a:spcPts val="600"/>
              </a:spcBef>
              <a:spcAft>
                <a:spcPts val="600"/>
              </a:spcAft>
            </a:pPr>
            <a:r>
              <a:rPr lang="de-DE" b="1" dirty="0"/>
              <a:t>4. Einschränkungen nach ICF-Lebensbereichen</a:t>
            </a:r>
          </a:p>
        </p:txBody>
      </p:sp>
      <p:sp>
        <p:nvSpPr>
          <p:cNvPr id="2" name="Rectangle 2">
            <a:extLst>
              <a:ext uri="{FF2B5EF4-FFF2-40B4-BE49-F238E27FC236}">
                <a16:creationId xmlns:a16="http://schemas.microsoft.com/office/drawing/2014/main" id="{555BB0BF-D7D9-4F22-B607-3D6A337D6374}"/>
              </a:ext>
            </a:extLst>
          </p:cNvPr>
          <p:cNvSpPr>
            <a:spLocks noChangeArrowheads="1"/>
          </p:cNvSpPr>
          <p:nvPr/>
        </p:nvSpPr>
        <p:spPr bwMode="auto">
          <a:xfrm>
            <a:off x="427729" y="2236667"/>
            <a:ext cx="662427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a:t>
            </a:r>
            <a:r>
              <a:rPr kumimoji="0" lang="de-DE" altLang="de-DE" sz="1400" b="1" i="0" u="none" strike="noStrike" cap="none" normalizeH="0" baseline="0" dirty="0" bmk="">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abelle </a:t>
            </a:r>
            <a:r>
              <a:rPr kumimoji="0" lang="de-DE" altLang="de-DE" sz="1400" b="1" i="0" u="none" strike="noStrike" cap="none" normalizeH="0" baseline="0" dirty="0" bmk="_Toc522783654">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15:	Korrelation der Einschränkungen in mehreren Lebensbereichen</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pic>
        <p:nvPicPr>
          <p:cNvPr id="4097" name="Grafik 45">
            <a:extLst>
              <a:ext uri="{FF2B5EF4-FFF2-40B4-BE49-F238E27FC236}">
                <a16:creationId xmlns:a16="http://schemas.microsoft.com/office/drawing/2014/main" id="{6B980A94-4E49-4EE8-8740-2BD4C3ABCB7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962" y="2631036"/>
            <a:ext cx="8268543" cy="259816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a16="http://schemas.microsoft.com/office/drawing/2014/main" id="{5C1C23E0-9994-4D45-9592-76AE7D2956FA}"/>
              </a:ext>
            </a:extLst>
          </p:cNvPr>
          <p:cNvSpPr>
            <a:spLocks noChangeArrowheads="1"/>
          </p:cNvSpPr>
          <p:nvPr/>
        </p:nvSpPr>
        <p:spPr bwMode="auto">
          <a:xfrm>
            <a:off x="403749" y="5412743"/>
            <a:ext cx="756037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hochsignifikant, d.h. mit einer Irrtumswahrscheinlichkeit von max. 1%</a:t>
            </a:r>
            <a:endParaRPr kumimoji="0" lang="de-DE" altLang="de-DE" sz="14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Quelle: ISG / transfer Aktenanalyse 2017/2018, N = 1.796</a:t>
            </a:r>
            <a:endParaRPr kumimoji="0" lang="de-DE" altLang="de-DE" sz="1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319677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24</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Aktenanalyse</a:t>
            </a:r>
          </a:p>
        </p:txBody>
      </p:sp>
      <p:sp>
        <p:nvSpPr>
          <p:cNvPr id="9" name="Textfeld 8"/>
          <p:cNvSpPr txBox="1"/>
          <p:nvPr/>
        </p:nvSpPr>
        <p:spPr>
          <a:xfrm>
            <a:off x="251520" y="1375171"/>
            <a:ext cx="5230875" cy="373436"/>
          </a:xfrm>
          <a:prstGeom prst="rect">
            <a:avLst/>
          </a:prstGeom>
          <a:noFill/>
        </p:spPr>
        <p:txBody>
          <a:bodyPr wrap="square" rtlCol="0">
            <a:spAutoFit/>
          </a:bodyPr>
          <a:lstStyle/>
          <a:p>
            <a:pPr lvl="0">
              <a:lnSpc>
                <a:spcPct val="110000"/>
              </a:lnSpc>
              <a:spcBef>
                <a:spcPts val="600"/>
              </a:spcBef>
              <a:spcAft>
                <a:spcPts val="600"/>
              </a:spcAft>
            </a:pPr>
            <a:r>
              <a:rPr lang="de-DE" b="1" dirty="0"/>
              <a:t>5. Umweltfaktoren</a:t>
            </a:r>
          </a:p>
        </p:txBody>
      </p:sp>
      <p:sp>
        <p:nvSpPr>
          <p:cNvPr id="3" name="Rectangle 2">
            <a:extLst>
              <a:ext uri="{FF2B5EF4-FFF2-40B4-BE49-F238E27FC236}">
                <a16:creationId xmlns:a16="http://schemas.microsoft.com/office/drawing/2014/main" id="{F5D92520-4BDE-4FF3-8D1E-2617013BBCB5}"/>
              </a:ext>
            </a:extLst>
          </p:cNvPr>
          <p:cNvSpPr>
            <a:spLocks noChangeArrowheads="1"/>
          </p:cNvSpPr>
          <p:nvPr/>
        </p:nvSpPr>
        <p:spPr bwMode="auto">
          <a:xfrm>
            <a:off x="360242" y="1783850"/>
            <a:ext cx="851425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a:t>
            </a:r>
            <a:r>
              <a:rPr kumimoji="0" lang="de-DE" altLang="de-DE" sz="1400" b="1" i="0" u="none" strike="noStrike" cap="none" normalizeH="0" baseline="0" dirty="0" bmk="">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bbildung </a:t>
            </a:r>
            <a:r>
              <a:rPr kumimoji="0" lang="de-DE" altLang="de-DE" sz="1400" b="1" i="0" u="none" strike="noStrike" cap="none" normalizeH="0" baseline="0" dirty="0" bmk="_Toc522374473">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 Produkte und Technologien als Umweltfaktoren (Anteile in %)</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pic>
        <p:nvPicPr>
          <p:cNvPr id="5121" name="Grafik 212">
            <a:extLst>
              <a:ext uri="{FF2B5EF4-FFF2-40B4-BE49-F238E27FC236}">
                <a16:creationId xmlns:a16="http://schemas.microsoft.com/office/drawing/2014/main" id="{88E70BF2-23D7-4144-8CA5-A20DB9FED70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4801" y="2060848"/>
            <a:ext cx="5077594" cy="400315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1C714D30-09E7-4143-81E1-F200DC5509F0}"/>
              </a:ext>
            </a:extLst>
          </p:cNvPr>
          <p:cNvSpPr>
            <a:spLocks noChangeArrowheads="1"/>
          </p:cNvSpPr>
          <p:nvPr/>
        </p:nvSpPr>
        <p:spPr bwMode="auto">
          <a:xfrm>
            <a:off x="360242" y="6046179"/>
            <a:ext cx="824420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Quelle: ISG / transfer Aktenanalyse 2017/2018, N = 1.796</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55582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25</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Aktenanalyse</a:t>
            </a:r>
          </a:p>
        </p:txBody>
      </p:sp>
      <p:sp>
        <p:nvSpPr>
          <p:cNvPr id="9" name="Textfeld 8"/>
          <p:cNvSpPr txBox="1"/>
          <p:nvPr/>
        </p:nvSpPr>
        <p:spPr>
          <a:xfrm>
            <a:off x="251520" y="1375171"/>
            <a:ext cx="5230875" cy="373436"/>
          </a:xfrm>
          <a:prstGeom prst="rect">
            <a:avLst/>
          </a:prstGeom>
          <a:noFill/>
        </p:spPr>
        <p:txBody>
          <a:bodyPr wrap="square" rtlCol="0">
            <a:spAutoFit/>
          </a:bodyPr>
          <a:lstStyle/>
          <a:p>
            <a:pPr lvl="0">
              <a:lnSpc>
                <a:spcPct val="110000"/>
              </a:lnSpc>
              <a:spcBef>
                <a:spcPts val="600"/>
              </a:spcBef>
              <a:spcAft>
                <a:spcPts val="600"/>
              </a:spcAft>
            </a:pPr>
            <a:r>
              <a:rPr lang="de-DE" b="1" dirty="0"/>
              <a:t>5. Umweltfaktoren</a:t>
            </a:r>
          </a:p>
        </p:txBody>
      </p:sp>
      <p:sp>
        <p:nvSpPr>
          <p:cNvPr id="3" name="Rectangle 2">
            <a:extLst>
              <a:ext uri="{FF2B5EF4-FFF2-40B4-BE49-F238E27FC236}">
                <a16:creationId xmlns:a16="http://schemas.microsoft.com/office/drawing/2014/main" id="{F5D92520-4BDE-4FF3-8D1E-2617013BBCB5}"/>
              </a:ext>
            </a:extLst>
          </p:cNvPr>
          <p:cNvSpPr>
            <a:spLocks noChangeArrowheads="1"/>
          </p:cNvSpPr>
          <p:nvPr/>
        </p:nvSpPr>
        <p:spPr bwMode="auto">
          <a:xfrm>
            <a:off x="382176" y="1842710"/>
            <a:ext cx="574544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de-DE" altLang="de-DE" sz="1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a:t>
            </a:r>
            <a:r>
              <a:rPr kumimoji="0" lang="de-DE" altLang="de-DE" sz="1400" b="1" i="0" u="none" strike="noStrike" cap="none" normalizeH="0" baseline="0" dirty="0" bmk="">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bbildung </a:t>
            </a:r>
            <a:r>
              <a:rPr lang="de-DE" altLang="de-DE" sz="1400" b="1" dirty="0" bmk="_Toc522374473">
                <a:latin typeface="Arial" panose="020B0604020202020204" pitchFamily="34" charset="0"/>
                <a:ea typeface="Times New Roman" panose="02020603050405020304" pitchFamily="18" charset="0"/>
                <a:cs typeface="Arial" panose="020B0604020202020204" pitchFamily="34" charset="0"/>
              </a:rPr>
              <a:t>4</a:t>
            </a:r>
            <a:r>
              <a:rPr kumimoji="0" lang="de-DE" altLang="de-DE" sz="1400" b="1" i="0" u="none" strike="noStrike" cap="none" normalizeH="0" baseline="0" dirty="0" bmk="_Toc522374473">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de-DE" sz="1400" dirty="0"/>
              <a:t>Personen aus dem sozialen Umfeld (Anteile in %)</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1C714D30-09E7-4143-81E1-F200DC5509F0}"/>
              </a:ext>
            </a:extLst>
          </p:cNvPr>
          <p:cNvSpPr>
            <a:spLocks noChangeArrowheads="1"/>
          </p:cNvSpPr>
          <p:nvPr/>
        </p:nvSpPr>
        <p:spPr bwMode="auto">
          <a:xfrm>
            <a:off x="287897" y="5964635"/>
            <a:ext cx="579467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Quelle: ISG / transfer Aktenanalyse 2017/2018, N = 1.796</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pic>
        <p:nvPicPr>
          <p:cNvPr id="10" name="Grafik 9">
            <a:extLst>
              <a:ext uri="{FF2B5EF4-FFF2-40B4-BE49-F238E27FC236}">
                <a16:creationId xmlns:a16="http://schemas.microsoft.com/office/drawing/2014/main" id="{EFA23938-2C82-4FD7-B73A-51AFD941632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2176" y="2101285"/>
            <a:ext cx="5700395" cy="3887470"/>
          </a:xfrm>
          <a:prstGeom prst="rect">
            <a:avLst/>
          </a:prstGeom>
          <a:noFill/>
        </p:spPr>
      </p:pic>
    </p:spTree>
    <p:extLst>
      <p:ext uri="{BB962C8B-B14F-4D97-AF65-F5344CB8AC3E}">
        <p14:creationId xmlns:p14="http://schemas.microsoft.com/office/powerpoint/2010/main" val="1925135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26</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Aktenanalyse</a:t>
            </a:r>
          </a:p>
        </p:txBody>
      </p:sp>
      <p:sp>
        <p:nvSpPr>
          <p:cNvPr id="9" name="Textfeld 8"/>
          <p:cNvSpPr txBox="1"/>
          <p:nvPr/>
        </p:nvSpPr>
        <p:spPr>
          <a:xfrm>
            <a:off x="251520" y="1375171"/>
            <a:ext cx="5230875" cy="373436"/>
          </a:xfrm>
          <a:prstGeom prst="rect">
            <a:avLst/>
          </a:prstGeom>
          <a:noFill/>
        </p:spPr>
        <p:txBody>
          <a:bodyPr wrap="square" rtlCol="0">
            <a:spAutoFit/>
          </a:bodyPr>
          <a:lstStyle/>
          <a:p>
            <a:pPr lvl="0">
              <a:lnSpc>
                <a:spcPct val="110000"/>
              </a:lnSpc>
              <a:spcBef>
                <a:spcPts val="600"/>
              </a:spcBef>
              <a:spcAft>
                <a:spcPts val="600"/>
              </a:spcAft>
            </a:pPr>
            <a:r>
              <a:rPr lang="de-DE" b="1" dirty="0"/>
              <a:t>5. Umweltfaktoren</a:t>
            </a:r>
          </a:p>
        </p:txBody>
      </p:sp>
      <p:sp>
        <p:nvSpPr>
          <p:cNvPr id="3" name="Rectangle 2">
            <a:extLst>
              <a:ext uri="{FF2B5EF4-FFF2-40B4-BE49-F238E27FC236}">
                <a16:creationId xmlns:a16="http://schemas.microsoft.com/office/drawing/2014/main" id="{F5D92520-4BDE-4FF3-8D1E-2617013BBCB5}"/>
              </a:ext>
            </a:extLst>
          </p:cNvPr>
          <p:cNvSpPr>
            <a:spLocks noChangeArrowheads="1"/>
          </p:cNvSpPr>
          <p:nvPr/>
        </p:nvSpPr>
        <p:spPr bwMode="auto">
          <a:xfrm>
            <a:off x="382176" y="1842710"/>
            <a:ext cx="620604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de-DE" altLang="de-DE" sz="1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a:t>
            </a:r>
            <a:r>
              <a:rPr kumimoji="0" lang="de-DE" altLang="de-DE" sz="1400" b="1" i="0" u="none" strike="noStrike" cap="none" normalizeH="0" baseline="0" dirty="0" bmk="">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bbildung 5</a:t>
            </a:r>
            <a:r>
              <a:rPr kumimoji="0" lang="de-DE" altLang="de-DE" sz="1400" b="1" i="0" u="none" strike="noStrike" cap="none" normalizeH="0" baseline="0" dirty="0" bmk="_Toc522374473">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de-DE" sz="1400" dirty="0"/>
              <a:t>Dienste, Systeme und Handlungsgrundsätze (Anteile in %)</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1C714D30-09E7-4143-81E1-F200DC5509F0}"/>
              </a:ext>
            </a:extLst>
          </p:cNvPr>
          <p:cNvSpPr>
            <a:spLocks noChangeArrowheads="1"/>
          </p:cNvSpPr>
          <p:nvPr/>
        </p:nvSpPr>
        <p:spPr bwMode="auto">
          <a:xfrm>
            <a:off x="287897" y="5964635"/>
            <a:ext cx="579467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Quelle: ISG / transfer Aktenanalyse 2017/2018, N = 1.796</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pic>
        <p:nvPicPr>
          <p:cNvPr id="11" name="Grafik 10">
            <a:extLst>
              <a:ext uri="{FF2B5EF4-FFF2-40B4-BE49-F238E27FC236}">
                <a16:creationId xmlns:a16="http://schemas.microsoft.com/office/drawing/2014/main" id="{F74C3F05-120E-4A77-A379-860CB506B64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098572"/>
            <a:ext cx="4608512" cy="3814148"/>
          </a:xfrm>
          <a:prstGeom prst="rect">
            <a:avLst/>
          </a:prstGeom>
          <a:noFill/>
        </p:spPr>
      </p:pic>
    </p:spTree>
    <p:extLst>
      <p:ext uri="{BB962C8B-B14F-4D97-AF65-F5344CB8AC3E}">
        <p14:creationId xmlns:p14="http://schemas.microsoft.com/office/powerpoint/2010/main" val="15140053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27</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Aktenanalyse</a:t>
            </a:r>
          </a:p>
        </p:txBody>
      </p:sp>
      <p:sp>
        <p:nvSpPr>
          <p:cNvPr id="9" name="Textfeld 8"/>
          <p:cNvSpPr txBox="1"/>
          <p:nvPr/>
        </p:nvSpPr>
        <p:spPr>
          <a:xfrm>
            <a:off x="251520" y="1479756"/>
            <a:ext cx="8622976" cy="373436"/>
          </a:xfrm>
          <a:prstGeom prst="rect">
            <a:avLst/>
          </a:prstGeom>
          <a:noFill/>
        </p:spPr>
        <p:txBody>
          <a:bodyPr wrap="square" rtlCol="0">
            <a:spAutoFit/>
          </a:bodyPr>
          <a:lstStyle/>
          <a:p>
            <a:pPr lvl="0">
              <a:lnSpc>
                <a:spcPct val="110000"/>
              </a:lnSpc>
              <a:spcBef>
                <a:spcPts val="600"/>
              </a:spcBef>
              <a:spcAft>
                <a:spcPts val="600"/>
              </a:spcAft>
            </a:pPr>
            <a:r>
              <a:rPr lang="de-DE" b="1" dirty="0"/>
              <a:t>6. Typisierende Unterstützungsfaktoren: Faktoranalyse </a:t>
            </a:r>
          </a:p>
        </p:txBody>
      </p:sp>
      <p:sp>
        <p:nvSpPr>
          <p:cNvPr id="8" name="Rectangle 3">
            <a:extLst>
              <a:ext uri="{FF2B5EF4-FFF2-40B4-BE49-F238E27FC236}">
                <a16:creationId xmlns:a16="http://schemas.microsoft.com/office/drawing/2014/main" id="{1C714D30-09E7-4143-81E1-F200DC5509F0}"/>
              </a:ext>
            </a:extLst>
          </p:cNvPr>
          <p:cNvSpPr>
            <a:spLocks noChangeArrowheads="1"/>
          </p:cNvSpPr>
          <p:nvPr/>
        </p:nvSpPr>
        <p:spPr bwMode="auto">
          <a:xfrm>
            <a:off x="314100" y="4856231"/>
            <a:ext cx="579467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Quelle: ISG / transfer Aktenanalyse 2017/2018, N = 1.796</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sp>
        <p:nvSpPr>
          <p:cNvPr id="2" name="Rectangle 2">
            <a:extLst>
              <a:ext uri="{FF2B5EF4-FFF2-40B4-BE49-F238E27FC236}">
                <a16:creationId xmlns:a16="http://schemas.microsoft.com/office/drawing/2014/main" id="{403E9592-3923-47E3-8943-5ADBBA275110}"/>
              </a:ext>
            </a:extLst>
          </p:cNvPr>
          <p:cNvSpPr>
            <a:spLocks noChangeArrowheads="1"/>
          </p:cNvSpPr>
          <p:nvPr/>
        </p:nvSpPr>
        <p:spPr bwMode="auto">
          <a:xfrm>
            <a:off x="300046" y="2051610"/>
            <a:ext cx="40783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1" i="0" u="none" strike="noStrike" cap="none" normalizeH="0" baseline="0" dirty="0" bmk="_Toc522783655">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Hauptkomponenten der neun Lebensbereiche</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pic>
        <p:nvPicPr>
          <p:cNvPr id="10241" name="Grafik 6">
            <a:extLst>
              <a:ext uri="{FF2B5EF4-FFF2-40B4-BE49-F238E27FC236}">
                <a16:creationId xmlns:a16="http://schemas.microsoft.com/office/drawing/2014/main" id="{A9702051-E55A-40F0-865D-29A1A49E410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000" y="2411303"/>
            <a:ext cx="6632465" cy="2464236"/>
          </a:xfrm>
          <a:prstGeom prst="rect">
            <a:avLst/>
          </a:prstGeom>
          <a:noFill/>
          <a:extLst>
            <a:ext uri="{909E8E84-426E-40DD-AFC4-6F175D3DCCD1}">
              <a14:hiddenFill xmlns:a14="http://schemas.microsoft.com/office/drawing/2010/main">
                <a:solidFill>
                  <a:srgbClr val="FFFFFF"/>
                </a:solidFill>
              </a14:hiddenFill>
            </a:ext>
          </a:extLst>
        </p:spPr>
      </p:pic>
      <p:sp>
        <p:nvSpPr>
          <p:cNvPr id="10" name="Rechteck 9">
            <a:extLst>
              <a:ext uri="{FF2B5EF4-FFF2-40B4-BE49-F238E27FC236}">
                <a16:creationId xmlns:a16="http://schemas.microsoft.com/office/drawing/2014/main" id="{961A6E65-201D-4547-9886-F8E0F011AD85}"/>
              </a:ext>
            </a:extLst>
          </p:cNvPr>
          <p:cNvSpPr/>
          <p:nvPr/>
        </p:nvSpPr>
        <p:spPr>
          <a:xfrm>
            <a:off x="467544" y="5323986"/>
            <a:ext cx="7452320" cy="646331"/>
          </a:xfrm>
          <a:prstGeom prst="rect">
            <a:avLst/>
          </a:prstGeom>
        </p:spPr>
        <p:txBody>
          <a:bodyPr wrap="square">
            <a:spAutoFit/>
          </a:bodyPr>
          <a:lstStyle/>
          <a:p>
            <a:r>
              <a:rPr lang="de-DE" i="1" dirty="0">
                <a:latin typeface="Arial" panose="020B0604020202020204" pitchFamily="34" charset="0"/>
                <a:ea typeface="Calibri" panose="020F0502020204030204" pitchFamily="34" charset="0"/>
              </a:rPr>
              <a:t>Faktor 1: </a:t>
            </a:r>
            <a:r>
              <a:rPr lang="de-DE" dirty="0">
                <a:latin typeface="Arial" panose="020B0604020202020204" pitchFamily="34" charset="0"/>
                <a:ea typeface="Calibri" panose="020F0502020204030204" pitchFamily="34" charset="0"/>
              </a:rPr>
              <a:t>kognitiv-kommunikative Beeinträchtigungen</a:t>
            </a:r>
          </a:p>
          <a:p>
            <a:r>
              <a:rPr lang="de-DE" i="1" dirty="0">
                <a:latin typeface="Arial" panose="020B0604020202020204" pitchFamily="34" charset="0"/>
                <a:ea typeface="Calibri" panose="020F0502020204030204" pitchFamily="34" charset="0"/>
              </a:rPr>
              <a:t>Faktor 2: </a:t>
            </a:r>
            <a:r>
              <a:rPr lang="de-DE" dirty="0">
                <a:latin typeface="Arial" panose="020B0604020202020204" pitchFamily="34" charset="0"/>
                <a:ea typeface="Calibri" panose="020F0502020204030204" pitchFamily="34" charset="0"/>
              </a:rPr>
              <a:t>Mobilität und Selbstversorgung </a:t>
            </a:r>
            <a:endParaRPr lang="de-DE" dirty="0"/>
          </a:p>
        </p:txBody>
      </p:sp>
    </p:spTree>
    <p:extLst>
      <p:ext uri="{BB962C8B-B14F-4D97-AF65-F5344CB8AC3E}">
        <p14:creationId xmlns:p14="http://schemas.microsoft.com/office/powerpoint/2010/main" val="3079676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28</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Aktenanalyse</a:t>
            </a:r>
          </a:p>
        </p:txBody>
      </p:sp>
      <p:sp>
        <p:nvSpPr>
          <p:cNvPr id="9" name="Textfeld 8"/>
          <p:cNvSpPr txBox="1"/>
          <p:nvPr/>
        </p:nvSpPr>
        <p:spPr>
          <a:xfrm>
            <a:off x="251520" y="1479756"/>
            <a:ext cx="8622976" cy="373436"/>
          </a:xfrm>
          <a:prstGeom prst="rect">
            <a:avLst/>
          </a:prstGeom>
          <a:noFill/>
        </p:spPr>
        <p:txBody>
          <a:bodyPr wrap="square" rtlCol="0">
            <a:spAutoFit/>
          </a:bodyPr>
          <a:lstStyle/>
          <a:p>
            <a:pPr lvl="0">
              <a:lnSpc>
                <a:spcPct val="110000"/>
              </a:lnSpc>
              <a:spcBef>
                <a:spcPts val="600"/>
              </a:spcBef>
              <a:spcAft>
                <a:spcPts val="600"/>
              </a:spcAft>
            </a:pPr>
            <a:r>
              <a:rPr lang="de-DE" b="1" dirty="0"/>
              <a:t>6. Typisierende Unterstützungsfaktoren: Faktoranalyse </a:t>
            </a:r>
          </a:p>
        </p:txBody>
      </p:sp>
      <p:sp>
        <p:nvSpPr>
          <p:cNvPr id="8" name="Rectangle 3">
            <a:extLst>
              <a:ext uri="{FF2B5EF4-FFF2-40B4-BE49-F238E27FC236}">
                <a16:creationId xmlns:a16="http://schemas.microsoft.com/office/drawing/2014/main" id="{1C714D30-09E7-4143-81E1-F200DC5509F0}"/>
              </a:ext>
            </a:extLst>
          </p:cNvPr>
          <p:cNvSpPr>
            <a:spLocks noChangeArrowheads="1"/>
          </p:cNvSpPr>
          <p:nvPr/>
        </p:nvSpPr>
        <p:spPr bwMode="auto">
          <a:xfrm>
            <a:off x="314100" y="4856231"/>
            <a:ext cx="579467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Quelle: ISG / transfer Aktenanalyse 2017/2018, N = 1.796</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sp>
        <p:nvSpPr>
          <p:cNvPr id="2" name="Rectangle 2">
            <a:extLst>
              <a:ext uri="{FF2B5EF4-FFF2-40B4-BE49-F238E27FC236}">
                <a16:creationId xmlns:a16="http://schemas.microsoft.com/office/drawing/2014/main" id="{403E9592-3923-47E3-8943-5ADBBA275110}"/>
              </a:ext>
            </a:extLst>
          </p:cNvPr>
          <p:cNvSpPr>
            <a:spLocks noChangeArrowheads="1"/>
          </p:cNvSpPr>
          <p:nvPr/>
        </p:nvSpPr>
        <p:spPr bwMode="auto">
          <a:xfrm>
            <a:off x="300046" y="2051610"/>
            <a:ext cx="319004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de-DE" altLang="de-DE" sz="1400" b="1" dirty="0">
                <a:latin typeface="Arial" panose="020B0604020202020204" pitchFamily="34" charset="0"/>
                <a:cs typeface="Arial" panose="020B0604020202020204" pitchFamily="34" charset="0"/>
              </a:rPr>
              <a:t>Faktoren nach Art der Behinderung</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sp>
        <p:nvSpPr>
          <p:cNvPr id="10" name="Rechteck 9">
            <a:extLst>
              <a:ext uri="{FF2B5EF4-FFF2-40B4-BE49-F238E27FC236}">
                <a16:creationId xmlns:a16="http://schemas.microsoft.com/office/drawing/2014/main" id="{961A6E65-201D-4547-9886-F8E0F011AD85}"/>
              </a:ext>
            </a:extLst>
          </p:cNvPr>
          <p:cNvSpPr/>
          <p:nvPr/>
        </p:nvSpPr>
        <p:spPr>
          <a:xfrm>
            <a:off x="467544" y="5323986"/>
            <a:ext cx="8406952" cy="646331"/>
          </a:xfrm>
          <a:prstGeom prst="rect">
            <a:avLst/>
          </a:prstGeom>
        </p:spPr>
        <p:txBody>
          <a:bodyPr wrap="square">
            <a:spAutoFit/>
          </a:bodyPr>
          <a:lstStyle/>
          <a:p>
            <a:r>
              <a:rPr lang="de-DE" dirty="0"/>
              <a:t>Die Personengruppen der Menschen mit seelischer Behinderung und/ oder Suchterkrankung werden durch keinen der beiden Faktoren repräsentiert.</a:t>
            </a:r>
          </a:p>
        </p:txBody>
      </p:sp>
      <p:pic>
        <p:nvPicPr>
          <p:cNvPr id="11" name="Grafik 10">
            <a:extLst>
              <a:ext uri="{FF2B5EF4-FFF2-40B4-BE49-F238E27FC236}">
                <a16:creationId xmlns:a16="http://schemas.microsoft.com/office/drawing/2014/main" id="{CE4828BB-E16F-4E67-8C87-37933FCB027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000" y="2410791"/>
            <a:ext cx="6425487" cy="2285461"/>
          </a:xfrm>
          <a:prstGeom prst="rect">
            <a:avLst/>
          </a:prstGeom>
          <a:noFill/>
          <a:ln>
            <a:noFill/>
          </a:ln>
        </p:spPr>
      </p:pic>
    </p:spTree>
    <p:extLst>
      <p:ext uri="{BB962C8B-B14F-4D97-AF65-F5344CB8AC3E}">
        <p14:creationId xmlns:p14="http://schemas.microsoft.com/office/powerpoint/2010/main" val="2057127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72839" y="1628800"/>
            <a:ext cx="8352000" cy="3024335"/>
          </a:xfrm>
        </p:spPr>
        <p:txBody>
          <a:bodyPr>
            <a:noAutofit/>
          </a:bodyPr>
          <a:lstStyle/>
          <a:p>
            <a:pPr marL="514350" indent="-514350">
              <a:spcBef>
                <a:spcPts val="600"/>
              </a:spcBef>
              <a:spcAft>
                <a:spcPts val="600"/>
              </a:spcAft>
              <a:buFont typeface="+mj-lt"/>
              <a:buAutoNum type="arabicPeriod"/>
            </a:pPr>
            <a:r>
              <a:rPr lang="en-US" sz="2000" dirty="0" err="1"/>
              <a:t>Vorgeschichte</a:t>
            </a:r>
            <a:endParaRPr lang="en-US" sz="2000" dirty="0"/>
          </a:p>
          <a:p>
            <a:pPr marL="514350" indent="-514350">
              <a:spcBef>
                <a:spcPts val="600"/>
              </a:spcBef>
              <a:spcAft>
                <a:spcPts val="600"/>
              </a:spcAft>
              <a:buFont typeface="+mj-lt"/>
              <a:buAutoNum type="arabicPeriod"/>
            </a:pPr>
            <a:r>
              <a:rPr lang="en-US" sz="2000" dirty="0"/>
              <a:t>Forschungskonzept</a:t>
            </a:r>
          </a:p>
          <a:p>
            <a:pPr marL="514350" indent="-514350">
              <a:spcBef>
                <a:spcPts val="600"/>
              </a:spcBef>
              <a:spcAft>
                <a:spcPts val="600"/>
              </a:spcAft>
              <a:buFont typeface="+mj-lt"/>
              <a:buAutoNum type="arabicPeriod"/>
            </a:pPr>
            <a:r>
              <a:rPr lang="de-DE" sz="2000" dirty="0"/>
              <a:t>Projektverlauf</a:t>
            </a:r>
          </a:p>
          <a:p>
            <a:pPr marL="514350" indent="-514350">
              <a:spcBef>
                <a:spcPts val="600"/>
              </a:spcBef>
              <a:spcAft>
                <a:spcPts val="600"/>
              </a:spcAft>
              <a:buFont typeface="+mj-lt"/>
              <a:buAutoNum type="arabicPeriod"/>
            </a:pPr>
            <a:r>
              <a:rPr lang="de-DE" sz="2000" dirty="0"/>
              <a:t>Ergebnisse der Aktenanalyse</a:t>
            </a:r>
          </a:p>
          <a:p>
            <a:pPr marL="514350" indent="-514350">
              <a:spcBef>
                <a:spcPts val="600"/>
              </a:spcBef>
              <a:spcAft>
                <a:spcPts val="600"/>
              </a:spcAft>
              <a:buFont typeface="+mj-lt"/>
              <a:buAutoNum type="arabicPeriod"/>
            </a:pPr>
            <a:r>
              <a:rPr lang="de-DE" sz="2000" b="1" dirty="0"/>
              <a:t>Ergebnisse der Interviews</a:t>
            </a:r>
          </a:p>
          <a:p>
            <a:pPr marL="514350" indent="-514350">
              <a:spcBef>
                <a:spcPts val="600"/>
              </a:spcBef>
              <a:spcAft>
                <a:spcPts val="600"/>
              </a:spcAft>
              <a:buFont typeface="+mj-lt"/>
              <a:buAutoNum type="arabicPeriod"/>
            </a:pPr>
            <a:r>
              <a:rPr lang="de-DE" sz="2000" dirty="0"/>
              <a:t>Ergebnisse der Rechtsworkshops</a:t>
            </a:r>
          </a:p>
          <a:p>
            <a:pPr marL="514350" indent="-514350">
              <a:spcBef>
                <a:spcPts val="600"/>
              </a:spcBef>
              <a:spcAft>
                <a:spcPts val="600"/>
              </a:spcAft>
              <a:buFont typeface="+mj-lt"/>
              <a:buAutoNum type="arabicPeriod"/>
            </a:pPr>
            <a:r>
              <a:rPr lang="de-DE" sz="2000" dirty="0"/>
              <a:t>Beantwortung der Forschungsfragen</a:t>
            </a:r>
          </a:p>
          <a:p>
            <a:pPr marL="514350" indent="-514350">
              <a:spcBef>
                <a:spcPts val="600"/>
              </a:spcBef>
              <a:spcAft>
                <a:spcPts val="600"/>
              </a:spcAft>
              <a:buFont typeface="+mj-lt"/>
              <a:buAutoNum type="arabicPeriod"/>
            </a:pPr>
            <a:r>
              <a:rPr lang="de-DE" sz="2000" dirty="0"/>
              <a:t>Vorläufiges Fazit</a:t>
            </a:r>
          </a:p>
          <a:p>
            <a:pPr marL="514350" indent="-514350">
              <a:spcBef>
                <a:spcPts val="600"/>
              </a:spcBef>
              <a:spcAft>
                <a:spcPts val="600"/>
              </a:spcAft>
              <a:buFont typeface="+mj-lt"/>
              <a:buAutoNum type="arabicPeriod"/>
            </a:pPr>
            <a:r>
              <a:rPr lang="de-DE" sz="2000" dirty="0"/>
              <a:t>Arbeitsgruppe des BMAS</a:t>
            </a:r>
          </a:p>
          <a:p>
            <a:pPr marL="514350" indent="-514350">
              <a:spcBef>
                <a:spcPts val="600"/>
              </a:spcBef>
              <a:spcAft>
                <a:spcPts val="600"/>
              </a:spcAft>
              <a:buFont typeface="+mj-lt"/>
              <a:buAutoNum type="arabicPeriod"/>
            </a:pPr>
            <a:r>
              <a:rPr lang="de-DE" sz="2000" dirty="0"/>
              <a:t>Ausblick</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29</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Gliederung</a:t>
            </a:r>
          </a:p>
        </p:txBody>
      </p:sp>
    </p:spTree>
    <p:extLst>
      <p:ext uri="{BB962C8B-B14F-4D97-AF65-F5344CB8AC3E}">
        <p14:creationId xmlns:p14="http://schemas.microsoft.com/office/powerpoint/2010/main" val="3773403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BTHG - Vorgeschichte</a:t>
            </a:r>
          </a:p>
        </p:txBody>
      </p:sp>
      <p:sp>
        <p:nvSpPr>
          <p:cNvPr id="3" name="Inhaltsplatzhalter 2"/>
          <p:cNvSpPr>
            <a:spLocks noGrp="1"/>
          </p:cNvSpPr>
          <p:nvPr>
            <p:ph idx="1"/>
          </p:nvPr>
        </p:nvSpPr>
        <p:spPr/>
        <p:txBody>
          <a:bodyPr>
            <a:normAutofit/>
          </a:bodyPr>
          <a:lstStyle/>
          <a:p>
            <a:pPr>
              <a:buFontTx/>
              <a:buChar char="-"/>
            </a:pPr>
            <a:r>
              <a:rPr lang="de-DE" sz="1800" dirty="0"/>
              <a:t>Diskussion um Reform der Eingliederungshilfe durch ASMK-Papiere, Verbandsaktivitäten und Einwirkung der UN-BRK seit ca. 2008</a:t>
            </a:r>
          </a:p>
          <a:p>
            <a:pPr>
              <a:buFontTx/>
              <a:buChar char="-"/>
            </a:pPr>
            <a:r>
              <a:rPr lang="de-DE" sz="1800" dirty="0"/>
              <a:t>Fortgesetzter Hinweis der Länder und Kommunen auf Anstieg der „Fallzahlen“</a:t>
            </a:r>
          </a:p>
          <a:p>
            <a:pPr>
              <a:buFontTx/>
              <a:buChar char="-"/>
            </a:pPr>
            <a:r>
              <a:rPr lang="de-DE" sz="1800" dirty="0"/>
              <a:t>Zuwächse in den Bereichen chronisch psychisch Kranker, Abhängigkeitskranker, bei Schulassistenz und in den WfbM </a:t>
            </a:r>
          </a:p>
          <a:p>
            <a:pPr>
              <a:buFontTx/>
              <a:buChar char="-"/>
            </a:pPr>
            <a:r>
              <a:rPr lang="de-DE" sz="1800" dirty="0"/>
              <a:t>Zugleich Hinweis der Verbände auf regional unterschiedliche Praxen des Leistungszugangs und mögliche Unterversorgung von potenziell Leistungsberechtigten</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3</a:t>
            </a:fld>
            <a:endParaRPr lang="de-DE"/>
          </a:p>
          <a:p>
            <a:endParaRPr lang="de-DE" dirty="0"/>
          </a:p>
        </p:txBody>
      </p:sp>
      <p:sp>
        <p:nvSpPr>
          <p:cNvPr id="5" name="Fußzeilenplatzhalter 4"/>
          <p:cNvSpPr>
            <a:spLocks noGrp="1"/>
          </p:cNvSpPr>
          <p:nvPr>
            <p:ph type="ftr" sz="quarter" idx="11"/>
          </p:nvPr>
        </p:nvSpPr>
        <p:spPr/>
        <p:txBody>
          <a:bodyPr/>
          <a:lstStyle/>
          <a:p>
            <a:r>
              <a:rPr lang="de-DE"/>
              <a:t>© ISG/</a:t>
            </a:r>
            <a:r>
              <a:rPr lang="de-DE" i="1"/>
              <a:t>transfer</a:t>
            </a:r>
            <a:r>
              <a:rPr lang="de-DE"/>
              <a:t>. Alle Bestandteile dieses Dokuments sind urheberrechtlich geschützt. Dieses Dokument ist Teil der Präsentation und ohne mündliche Erläuterung unvollständig.</a:t>
            </a:r>
            <a:endParaRPr lang="de-DE"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30</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Vertiefende Interviews</a:t>
            </a:r>
          </a:p>
        </p:txBody>
      </p:sp>
      <p:sp>
        <p:nvSpPr>
          <p:cNvPr id="9" name="Textfeld 8"/>
          <p:cNvSpPr txBox="1"/>
          <p:nvPr/>
        </p:nvSpPr>
        <p:spPr>
          <a:xfrm>
            <a:off x="244231" y="1406588"/>
            <a:ext cx="8622975" cy="373436"/>
          </a:xfrm>
          <a:prstGeom prst="rect">
            <a:avLst/>
          </a:prstGeom>
          <a:noFill/>
        </p:spPr>
        <p:txBody>
          <a:bodyPr wrap="square" rtlCol="0">
            <a:spAutoFit/>
          </a:bodyPr>
          <a:lstStyle/>
          <a:p>
            <a:pPr lvl="0">
              <a:lnSpc>
                <a:spcPct val="110000"/>
              </a:lnSpc>
              <a:spcBef>
                <a:spcPts val="600"/>
              </a:spcBef>
              <a:spcAft>
                <a:spcPts val="600"/>
              </a:spcAft>
            </a:pPr>
            <a:r>
              <a:rPr lang="de-DE" b="1" dirty="0"/>
              <a:t>Umsetzung durch 35 Interviewer*innen</a:t>
            </a:r>
          </a:p>
        </p:txBody>
      </p:sp>
      <p:graphicFrame>
        <p:nvGraphicFramePr>
          <p:cNvPr id="7" name="Tabelle 6">
            <a:extLst>
              <a:ext uri="{FF2B5EF4-FFF2-40B4-BE49-F238E27FC236}">
                <a16:creationId xmlns:a16="http://schemas.microsoft.com/office/drawing/2014/main" id="{6B46C674-7491-4B4A-A46E-604D7081E069}"/>
              </a:ext>
            </a:extLst>
          </p:cNvPr>
          <p:cNvGraphicFramePr>
            <a:graphicFrameLocks noGrp="1"/>
          </p:cNvGraphicFramePr>
          <p:nvPr>
            <p:extLst>
              <p:ext uri="{D42A27DB-BD31-4B8C-83A1-F6EECF244321}">
                <p14:modId xmlns:p14="http://schemas.microsoft.com/office/powerpoint/2010/main" val="3975165583"/>
              </p:ext>
            </p:extLst>
          </p:nvPr>
        </p:nvGraphicFramePr>
        <p:xfrm>
          <a:off x="362025" y="1780024"/>
          <a:ext cx="7503135" cy="1483360"/>
        </p:xfrm>
        <a:graphic>
          <a:graphicData uri="http://schemas.openxmlformats.org/drawingml/2006/table">
            <a:tbl>
              <a:tblPr firstRow="1" bandRow="1">
                <a:tableStyleId>{5C22544A-7EE6-4342-B048-85BDC9FD1C3A}</a:tableStyleId>
              </a:tblPr>
              <a:tblGrid>
                <a:gridCol w="4529191">
                  <a:extLst>
                    <a:ext uri="{9D8B030D-6E8A-4147-A177-3AD203B41FA5}">
                      <a16:colId xmlns:a16="http://schemas.microsoft.com/office/drawing/2014/main" val="144996806"/>
                    </a:ext>
                  </a:extLst>
                </a:gridCol>
                <a:gridCol w="2973944">
                  <a:extLst>
                    <a:ext uri="{9D8B030D-6E8A-4147-A177-3AD203B41FA5}">
                      <a16:colId xmlns:a16="http://schemas.microsoft.com/office/drawing/2014/main" val="464741118"/>
                    </a:ext>
                  </a:extLst>
                </a:gridCol>
              </a:tblGrid>
              <a:tr h="370840">
                <a:tc>
                  <a:txBody>
                    <a:bodyPr/>
                    <a:lstStyle/>
                    <a:p>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35 Interviewer*innen</a:t>
                      </a:r>
                    </a:p>
                  </a:txBody>
                  <a:tcPr/>
                </a:tc>
                <a:extLst>
                  <a:ext uri="{0D108BD9-81ED-4DB2-BD59-A6C34878D82A}">
                    <a16:rowId xmlns:a16="http://schemas.microsoft.com/office/drawing/2014/main" val="386900743"/>
                  </a:ext>
                </a:extLst>
              </a:tr>
              <a:tr h="370840">
                <a:tc>
                  <a:txBody>
                    <a:bodyPr/>
                    <a:lstStyle/>
                    <a:p>
                      <a:r>
                        <a:rPr lang="de-DE" dirty="0"/>
                        <a:t>Personalstamm </a:t>
                      </a:r>
                      <a:r>
                        <a:rPr lang="de-DE" i="1" dirty="0"/>
                        <a:t>transfer</a:t>
                      </a:r>
                    </a:p>
                  </a:txBody>
                  <a:tcPr/>
                </a:tc>
                <a:tc>
                  <a:txBody>
                    <a:bodyPr/>
                    <a:lstStyle/>
                    <a:p>
                      <a:r>
                        <a:rPr lang="de-DE" dirty="0"/>
                        <a:t>5</a:t>
                      </a:r>
                    </a:p>
                  </a:txBody>
                  <a:tcPr/>
                </a:tc>
                <a:extLst>
                  <a:ext uri="{0D108BD9-81ED-4DB2-BD59-A6C34878D82A}">
                    <a16:rowId xmlns:a16="http://schemas.microsoft.com/office/drawing/2014/main" val="1435564653"/>
                  </a:ext>
                </a:extLst>
              </a:tr>
              <a:tr h="370840">
                <a:tc>
                  <a:txBody>
                    <a:bodyPr/>
                    <a:lstStyle/>
                    <a:p>
                      <a:r>
                        <a:rPr lang="de-DE" dirty="0"/>
                        <a:t>Bei Leistungserbringern beschäftigt</a:t>
                      </a:r>
                    </a:p>
                  </a:txBody>
                  <a:tcPr/>
                </a:tc>
                <a:tc>
                  <a:txBody>
                    <a:bodyPr/>
                    <a:lstStyle/>
                    <a:p>
                      <a:r>
                        <a:rPr lang="de-DE" dirty="0"/>
                        <a:t>27</a:t>
                      </a:r>
                    </a:p>
                  </a:txBody>
                  <a:tcPr/>
                </a:tc>
                <a:extLst>
                  <a:ext uri="{0D108BD9-81ED-4DB2-BD59-A6C34878D82A}">
                    <a16:rowId xmlns:a16="http://schemas.microsoft.com/office/drawing/2014/main" val="2369748844"/>
                  </a:ext>
                </a:extLst>
              </a:tr>
              <a:tr h="370840">
                <a:tc>
                  <a:txBody>
                    <a:bodyPr/>
                    <a:lstStyle/>
                    <a:p>
                      <a:r>
                        <a:rPr lang="de-DE" dirty="0"/>
                        <a:t>Andere Beschäftigungsverhältnisse</a:t>
                      </a:r>
                    </a:p>
                  </a:txBody>
                  <a:tcPr/>
                </a:tc>
                <a:tc>
                  <a:txBody>
                    <a:bodyPr/>
                    <a:lstStyle/>
                    <a:p>
                      <a:r>
                        <a:rPr lang="de-DE" dirty="0"/>
                        <a:t>3</a:t>
                      </a:r>
                    </a:p>
                  </a:txBody>
                  <a:tcPr/>
                </a:tc>
                <a:extLst>
                  <a:ext uri="{0D108BD9-81ED-4DB2-BD59-A6C34878D82A}">
                    <a16:rowId xmlns:a16="http://schemas.microsoft.com/office/drawing/2014/main" val="306444585"/>
                  </a:ext>
                </a:extLst>
              </a:tr>
            </a:tbl>
          </a:graphicData>
        </a:graphic>
      </p:graphicFrame>
      <p:graphicFrame>
        <p:nvGraphicFramePr>
          <p:cNvPr id="10" name="Tabelle 9">
            <a:extLst>
              <a:ext uri="{FF2B5EF4-FFF2-40B4-BE49-F238E27FC236}">
                <a16:creationId xmlns:a16="http://schemas.microsoft.com/office/drawing/2014/main" id="{1B7AA3F1-5884-450A-A1C1-A805794F1C2C}"/>
              </a:ext>
            </a:extLst>
          </p:cNvPr>
          <p:cNvGraphicFramePr>
            <a:graphicFrameLocks noGrp="1"/>
          </p:cNvGraphicFramePr>
          <p:nvPr>
            <p:extLst>
              <p:ext uri="{D42A27DB-BD31-4B8C-83A1-F6EECF244321}">
                <p14:modId xmlns:p14="http://schemas.microsoft.com/office/powerpoint/2010/main" val="2400405261"/>
              </p:ext>
            </p:extLst>
          </p:nvPr>
        </p:nvGraphicFramePr>
        <p:xfrm>
          <a:off x="368812" y="3429000"/>
          <a:ext cx="7503134" cy="1752600"/>
        </p:xfrm>
        <a:graphic>
          <a:graphicData uri="http://schemas.openxmlformats.org/drawingml/2006/table">
            <a:tbl>
              <a:tblPr firstRow="1" bandRow="1">
                <a:tableStyleId>{5C22544A-7EE6-4342-B048-85BDC9FD1C3A}</a:tableStyleId>
              </a:tblPr>
              <a:tblGrid>
                <a:gridCol w="4535439">
                  <a:extLst>
                    <a:ext uri="{9D8B030D-6E8A-4147-A177-3AD203B41FA5}">
                      <a16:colId xmlns:a16="http://schemas.microsoft.com/office/drawing/2014/main" val="144996806"/>
                    </a:ext>
                  </a:extLst>
                </a:gridCol>
                <a:gridCol w="2967695">
                  <a:extLst>
                    <a:ext uri="{9D8B030D-6E8A-4147-A177-3AD203B41FA5}">
                      <a16:colId xmlns:a16="http://schemas.microsoft.com/office/drawing/2014/main" val="464741118"/>
                    </a:ext>
                  </a:extLst>
                </a:gridCol>
              </a:tblGrid>
              <a:tr h="370840">
                <a:tc>
                  <a:txBody>
                    <a:bodyPr/>
                    <a:lstStyle/>
                    <a:p>
                      <a:r>
                        <a:rPr lang="de-DE" dirty="0"/>
                        <a:t>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Anzahl geführter Interviews in %</a:t>
                      </a:r>
                    </a:p>
                  </a:txBody>
                  <a:tcPr/>
                </a:tc>
                <a:extLst>
                  <a:ext uri="{0D108BD9-81ED-4DB2-BD59-A6C34878D82A}">
                    <a16:rowId xmlns:a16="http://schemas.microsoft.com/office/drawing/2014/main" val="386900743"/>
                  </a:ext>
                </a:extLst>
              </a:tr>
              <a:tr h="370840">
                <a:tc>
                  <a:txBody>
                    <a:bodyPr/>
                    <a:lstStyle/>
                    <a:p>
                      <a:r>
                        <a:rPr lang="de-DE" dirty="0"/>
                        <a:t>Personalstamm </a:t>
                      </a:r>
                      <a:r>
                        <a:rPr lang="de-DE" i="1" dirty="0"/>
                        <a:t>transfer</a:t>
                      </a:r>
                    </a:p>
                  </a:txBody>
                  <a:tcPr/>
                </a:tc>
                <a:tc>
                  <a:txBody>
                    <a:bodyPr/>
                    <a:lstStyle/>
                    <a:p>
                      <a:r>
                        <a:rPr lang="de-DE" dirty="0"/>
                        <a:t>40%</a:t>
                      </a:r>
                    </a:p>
                  </a:txBody>
                  <a:tcPr/>
                </a:tc>
                <a:extLst>
                  <a:ext uri="{0D108BD9-81ED-4DB2-BD59-A6C34878D82A}">
                    <a16:rowId xmlns:a16="http://schemas.microsoft.com/office/drawing/2014/main" val="1435564653"/>
                  </a:ext>
                </a:extLst>
              </a:tr>
              <a:tr h="370840">
                <a:tc>
                  <a:txBody>
                    <a:bodyPr/>
                    <a:lstStyle/>
                    <a:p>
                      <a:r>
                        <a:rPr lang="de-DE" dirty="0"/>
                        <a:t>Bei Leistungserbringern beschäftigt</a:t>
                      </a:r>
                    </a:p>
                  </a:txBody>
                  <a:tcPr/>
                </a:tc>
                <a:tc>
                  <a:txBody>
                    <a:bodyPr/>
                    <a:lstStyle/>
                    <a:p>
                      <a:r>
                        <a:rPr lang="de-DE" dirty="0"/>
                        <a:t>52%</a:t>
                      </a:r>
                    </a:p>
                  </a:txBody>
                  <a:tcPr/>
                </a:tc>
                <a:extLst>
                  <a:ext uri="{0D108BD9-81ED-4DB2-BD59-A6C34878D82A}">
                    <a16:rowId xmlns:a16="http://schemas.microsoft.com/office/drawing/2014/main" val="412586967"/>
                  </a:ext>
                </a:extLst>
              </a:tr>
              <a:tr h="370840">
                <a:tc>
                  <a:txBody>
                    <a:bodyPr/>
                    <a:lstStyle/>
                    <a:p>
                      <a:r>
                        <a:rPr lang="de-DE" dirty="0"/>
                        <a:t>Andere Beschäftigungsverhältnisse</a:t>
                      </a:r>
                    </a:p>
                  </a:txBody>
                  <a:tcPr/>
                </a:tc>
                <a:tc>
                  <a:txBody>
                    <a:bodyPr/>
                    <a:lstStyle/>
                    <a:p>
                      <a:r>
                        <a:rPr lang="de-DE" dirty="0"/>
                        <a:t>8%  </a:t>
                      </a:r>
                    </a:p>
                  </a:txBody>
                  <a:tcPr/>
                </a:tc>
                <a:extLst>
                  <a:ext uri="{0D108BD9-81ED-4DB2-BD59-A6C34878D82A}">
                    <a16:rowId xmlns:a16="http://schemas.microsoft.com/office/drawing/2014/main" val="306444585"/>
                  </a:ext>
                </a:extLst>
              </a:tr>
            </a:tbl>
          </a:graphicData>
        </a:graphic>
      </p:graphicFrame>
    </p:spTree>
    <p:extLst>
      <p:ext uri="{BB962C8B-B14F-4D97-AF65-F5344CB8AC3E}">
        <p14:creationId xmlns:p14="http://schemas.microsoft.com/office/powerpoint/2010/main" val="36083550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31</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Vertiefende Interviews</a:t>
            </a:r>
          </a:p>
        </p:txBody>
      </p:sp>
      <p:sp>
        <p:nvSpPr>
          <p:cNvPr id="2" name="Rectangle 2">
            <a:extLst>
              <a:ext uri="{FF2B5EF4-FFF2-40B4-BE49-F238E27FC236}">
                <a16:creationId xmlns:a16="http://schemas.microsoft.com/office/drawing/2014/main" id="{1E6DF2D0-23CC-474D-BF45-5E5B5C39A9A0}"/>
              </a:ext>
            </a:extLst>
          </p:cNvPr>
          <p:cNvSpPr>
            <a:spLocks noChangeArrowheads="1"/>
          </p:cNvSpPr>
          <p:nvPr/>
        </p:nvSpPr>
        <p:spPr bwMode="auto">
          <a:xfrm>
            <a:off x="203720" y="1480640"/>
            <a:ext cx="212429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1" i="0" u="none" strike="noStrike" cap="none" normalizeH="0" baseline="0" dirty="0" bmk="_Toc522783667">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Interviewpartner*innen</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pic>
        <p:nvPicPr>
          <p:cNvPr id="9217" name="Grafik 14">
            <a:extLst>
              <a:ext uri="{FF2B5EF4-FFF2-40B4-BE49-F238E27FC236}">
                <a16:creationId xmlns:a16="http://schemas.microsoft.com/office/drawing/2014/main" id="{6CFAC866-F55D-4F8C-877B-CB35428AE07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945822"/>
            <a:ext cx="4361401" cy="176706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a16="http://schemas.microsoft.com/office/drawing/2014/main" id="{81496CB5-06FA-4D2C-9BD6-28EDD9F584C9}"/>
              </a:ext>
            </a:extLst>
          </p:cNvPr>
          <p:cNvSpPr>
            <a:spLocks noChangeArrowheads="1"/>
          </p:cNvSpPr>
          <p:nvPr/>
        </p:nvSpPr>
        <p:spPr bwMode="auto">
          <a:xfrm>
            <a:off x="229816" y="3728276"/>
            <a:ext cx="4680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Quelle: ISG / transfer: Eigene Interviews 2018, N = 551</a:t>
            </a:r>
            <a:endParaRPr kumimoji="0" lang="de-DE" altLang="de-DE" sz="2800" b="0" i="0" u="none" strike="noStrike" cap="none" normalizeH="0" baseline="0" dirty="0">
              <a:ln>
                <a:noFill/>
              </a:ln>
              <a:solidFill>
                <a:schemeClr val="tx1"/>
              </a:solidFill>
              <a:effectLst/>
              <a:latin typeface="Arial" panose="020B0604020202020204" pitchFamily="34" charset="0"/>
            </a:endParaRPr>
          </a:p>
        </p:txBody>
      </p:sp>
      <p:sp>
        <p:nvSpPr>
          <p:cNvPr id="10" name="Rechteck 9">
            <a:extLst>
              <a:ext uri="{FF2B5EF4-FFF2-40B4-BE49-F238E27FC236}">
                <a16:creationId xmlns:a16="http://schemas.microsoft.com/office/drawing/2014/main" id="{CACA059D-C484-4C37-B872-FE2092280998}"/>
              </a:ext>
            </a:extLst>
          </p:cNvPr>
          <p:cNvSpPr/>
          <p:nvPr/>
        </p:nvSpPr>
        <p:spPr>
          <a:xfrm>
            <a:off x="198919" y="4434140"/>
            <a:ext cx="8249833" cy="503984"/>
          </a:xfrm>
          <a:prstGeom prst="rect">
            <a:avLst/>
          </a:prstGeom>
        </p:spPr>
        <p:txBody>
          <a:bodyPr wrap="square">
            <a:spAutoFit/>
          </a:bodyPr>
          <a:lstStyle/>
          <a:p>
            <a:pPr algn="just">
              <a:lnSpc>
                <a:spcPts val="1600"/>
              </a:lnSpc>
              <a:spcBef>
                <a:spcPts val="600"/>
              </a:spcBef>
              <a:spcAft>
                <a:spcPts val="0"/>
              </a:spcAft>
            </a:pPr>
            <a:r>
              <a:rPr lang="de-DE" sz="1600" dirty="0">
                <a:latin typeface="Arial" panose="020B0604020202020204" pitchFamily="34" charset="0"/>
                <a:ea typeface="Calibri" panose="020F0502020204030204" pitchFamily="34" charset="0"/>
              </a:rPr>
              <a:t>Die überwiegende Zahl der Interviews wurde persönlich geführt (82%), nur zu einem kleineren Teil (18%) war eine telefonische Interviewführung möglich.</a:t>
            </a:r>
          </a:p>
        </p:txBody>
      </p:sp>
      <p:pic>
        <p:nvPicPr>
          <p:cNvPr id="14" name="Grafik 13">
            <a:extLst>
              <a:ext uri="{FF2B5EF4-FFF2-40B4-BE49-F238E27FC236}">
                <a16:creationId xmlns:a16="http://schemas.microsoft.com/office/drawing/2014/main" id="{A6668CBE-AC01-4404-8FB9-B2CBEAE35E3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6017" y="1945822"/>
            <a:ext cx="4158480" cy="1767065"/>
          </a:xfrm>
          <a:prstGeom prst="rect">
            <a:avLst/>
          </a:prstGeom>
          <a:noFill/>
          <a:ln>
            <a:noFill/>
          </a:ln>
        </p:spPr>
      </p:pic>
    </p:spTree>
    <p:extLst>
      <p:ext uri="{BB962C8B-B14F-4D97-AF65-F5344CB8AC3E}">
        <p14:creationId xmlns:p14="http://schemas.microsoft.com/office/powerpoint/2010/main" val="3656844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32</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Vertiefende Interviews</a:t>
            </a:r>
          </a:p>
        </p:txBody>
      </p:sp>
      <p:sp>
        <p:nvSpPr>
          <p:cNvPr id="2" name="Rectangle 2">
            <a:extLst>
              <a:ext uri="{FF2B5EF4-FFF2-40B4-BE49-F238E27FC236}">
                <a16:creationId xmlns:a16="http://schemas.microsoft.com/office/drawing/2014/main" id="{1E6DF2D0-23CC-474D-BF45-5E5B5C39A9A0}"/>
              </a:ext>
            </a:extLst>
          </p:cNvPr>
          <p:cNvSpPr>
            <a:spLocks noChangeArrowheads="1"/>
          </p:cNvSpPr>
          <p:nvPr/>
        </p:nvSpPr>
        <p:spPr bwMode="auto">
          <a:xfrm>
            <a:off x="203720" y="1480640"/>
            <a:ext cx="212429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1" i="0" u="none" strike="noStrike" cap="none" normalizeH="0" baseline="0" dirty="0" bmk="_Toc522783667">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Interviewpartner*innen</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81496CB5-06FA-4D2C-9BD6-28EDD9F584C9}"/>
              </a:ext>
            </a:extLst>
          </p:cNvPr>
          <p:cNvSpPr>
            <a:spLocks noChangeArrowheads="1"/>
          </p:cNvSpPr>
          <p:nvPr/>
        </p:nvSpPr>
        <p:spPr bwMode="auto">
          <a:xfrm>
            <a:off x="318647" y="4653136"/>
            <a:ext cx="468005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Quelle: ISG / transfer: Eigene Interviews 2018, N = 551</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pic>
        <p:nvPicPr>
          <p:cNvPr id="12" name="Grafik 11">
            <a:extLst>
              <a:ext uri="{FF2B5EF4-FFF2-40B4-BE49-F238E27FC236}">
                <a16:creationId xmlns:a16="http://schemas.microsoft.com/office/drawing/2014/main" id="{CF6EF604-97FF-4423-8977-AAD114A227A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8647" y="1868728"/>
            <a:ext cx="4901425" cy="2640392"/>
          </a:xfrm>
          <a:prstGeom prst="rect">
            <a:avLst/>
          </a:prstGeom>
          <a:noFill/>
          <a:ln>
            <a:noFill/>
          </a:ln>
        </p:spPr>
      </p:pic>
    </p:spTree>
    <p:extLst>
      <p:ext uri="{BB962C8B-B14F-4D97-AF65-F5344CB8AC3E}">
        <p14:creationId xmlns:p14="http://schemas.microsoft.com/office/powerpoint/2010/main" val="18961967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33</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Vertiefende Interviews</a:t>
            </a:r>
          </a:p>
        </p:txBody>
      </p:sp>
      <p:sp>
        <p:nvSpPr>
          <p:cNvPr id="2" name="Rectangle 2">
            <a:extLst>
              <a:ext uri="{FF2B5EF4-FFF2-40B4-BE49-F238E27FC236}">
                <a16:creationId xmlns:a16="http://schemas.microsoft.com/office/drawing/2014/main" id="{1E6DF2D0-23CC-474D-BF45-5E5B5C39A9A0}"/>
              </a:ext>
            </a:extLst>
          </p:cNvPr>
          <p:cNvSpPr>
            <a:spLocks noChangeArrowheads="1"/>
          </p:cNvSpPr>
          <p:nvPr/>
        </p:nvSpPr>
        <p:spPr bwMode="auto">
          <a:xfrm>
            <a:off x="203720" y="1480640"/>
            <a:ext cx="746633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1" i="0" u="none" strike="noStrike" cap="none" normalizeH="0" baseline="0" dirty="0" bmk="_Toc522783667">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Beeinträchtigungen von Aktivitäten in den Teilbereichen der Kapitel (Beispiel Kap 1, 2)</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81496CB5-06FA-4D2C-9BD6-28EDD9F584C9}"/>
              </a:ext>
            </a:extLst>
          </p:cNvPr>
          <p:cNvSpPr>
            <a:spLocks noChangeArrowheads="1"/>
          </p:cNvSpPr>
          <p:nvPr/>
        </p:nvSpPr>
        <p:spPr bwMode="auto">
          <a:xfrm>
            <a:off x="318646" y="5949279"/>
            <a:ext cx="468005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Quelle: ISG / transfer: Eigene Interviews 2018, N = 551</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pic>
        <p:nvPicPr>
          <p:cNvPr id="13313" name="Grafik 117">
            <a:extLst>
              <a:ext uri="{FF2B5EF4-FFF2-40B4-BE49-F238E27FC236}">
                <a16:creationId xmlns:a16="http://schemas.microsoft.com/office/drawing/2014/main" id="{B7A7A51E-9C14-44EC-B3AA-2173EBFB02E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4991" y="1865299"/>
            <a:ext cx="4330363" cy="1434081"/>
          </a:xfrm>
          <a:prstGeom prst="rect">
            <a:avLst/>
          </a:prstGeom>
          <a:noFill/>
          <a:extLst>
            <a:ext uri="{909E8E84-426E-40DD-AFC4-6F175D3DCCD1}">
              <a14:hiddenFill xmlns:a14="http://schemas.microsoft.com/office/drawing/2010/main">
                <a:solidFill>
                  <a:srgbClr val="FFFFFF"/>
                </a:solidFill>
              </a14:hiddenFill>
            </a:ext>
          </a:extLst>
        </p:spPr>
      </p:pic>
      <p:pic>
        <p:nvPicPr>
          <p:cNvPr id="11" name="Grafik 10">
            <a:extLst>
              <a:ext uri="{FF2B5EF4-FFF2-40B4-BE49-F238E27FC236}">
                <a16:creationId xmlns:a16="http://schemas.microsoft.com/office/drawing/2014/main" id="{A73BBABC-7CE5-4524-8247-FC597F91ECC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646" y="1867630"/>
            <a:ext cx="4037329" cy="4081649"/>
          </a:xfrm>
          <a:prstGeom prst="rect">
            <a:avLst/>
          </a:prstGeom>
          <a:noFill/>
          <a:ln>
            <a:noFill/>
          </a:ln>
        </p:spPr>
      </p:pic>
    </p:spTree>
    <p:extLst>
      <p:ext uri="{BB962C8B-B14F-4D97-AF65-F5344CB8AC3E}">
        <p14:creationId xmlns:p14="http://schemas.microsoft.com/office/powerpoint/2010/main" val="1452707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34</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Vertiefende Interviews</a:t>
            </a:r>
          </a:p>
        </p:txBody>
      </p:sp>
      <p:sp>
        <p:nvSpPr>
          <p:cNvPr id="2" name="Rectangle 2">
            <a:extLst>
              <a:ext uri="{FF2B5EF4-FFF2-40B4-BE49-F238E27FC236}">
                <a16:creationId xmlns:a16="http://schemas.microsoft.com/office/drawing/2014/main" id="{1E6DF2D0-23CC-474D-BF45-5E5B5C39A9A0}"/>
              </a:ext>
            </a:extLst>
          </p:cNvPr>
          <p:cNvSpPr>
            <a:spLocks noChangeArrowheads="1"/>
          </p:cNvSpPr>
          <p:nvPr/>
        </p:nvSpPr>
        <p:spPr bwMode="auto">
          <a:xfrm>
            <a:off x="203720" y="1480640"/>
            <a:ext cx="580774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de-DE" altLang="de-DE" sz="1400" b="1" dirty="0" bmk="_Toc522783667">
                <a:latin typeface="Arial" panose="020B0604020202020204" pitchFamily="34" charset="0"/>
                <a:ea typeface="Times New Roman" panose="02020603050405020304" pitchFamily="18" charset="0"/>
                <a:cs typeface="Arial" panose="020B0604020202020204" pitchFamily="34" charset="0"/>
              </a:rPr>
              <a:t>Möglichkeit von Aktivitäten</a:t>
            </a:r>
            <a:r>
              <a:rPr kumimoji="0" lang="de-DE" altLang="de-DE" sz="1400" b="1" i="0" u="none" strike="noStrike" cap="none" normalizeH="0" baseline="0" dirty="0" bmk="_Toc522783667">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in den Lebensbereichen (alle Kapitel)</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81496CB5-06FA-4D2C-9BD6-28EDD9F584C9}"/>
              </a:ext>
            </a:extLst>
          </p:cNvPr>
          <p:cNvSpPr>
            <a:spLocks noChangeArrowheads="1"/>
          </p:cNvSpPr>
          <p:nvPr/>
        </p:nvSpPr>
        <p:spPr bwMode="auto">
          <a:xfrm>
            <a:off x="318646" y="5949279"/>
            <a:ext cx="468005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Quelle: ISG / transfer: Eigene Interviews 2018, N = 551</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pic>
        <p:nvPicPr>
          <p:cNvPr id="9" name="Grafik 8">
            <a:extLst>
              <a:ext uri="{FF2B5EF4-FFF2-40B4-BE49-F238E27FC236}">
                <a16:creationId xmlns:a16="http://schemas.microsoft.com/office/drawing/2014/main" id="{AB42DC93-B4B8-445E-9291-05067EE4F5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8646" y="1773389"/>
            <a:ext cx="2735031" cy="4172015"/>
          </a:xfrm>
          <a:prstGeom prst="rect">
            <a:avLst/>
          </a:prstGeom>
          <a:noFill/>
          <a:ln>
            <a:noFill/>
          </a:ln>
        </p:spPr>
      </p:pic>
    </p:spTree>
    <p:extLst>
      <p:ext uri="{BB962C8B-B14F-4D97-AF65-F5344CB8AC3E}">
        <p14:creationId xmlns:p14="http://schemas.microsoft.com/office/powerpoint/2010/main" val="4960078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35</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Vertiefende Interviews</a:t>
            </a:r>
          </a:p>
        </p:txBody>
      </p:sp>
      <p:sp>
        <p:nvSpPr>
          <p:cNvPr id="2" name="Rectangle 2">
            <a:extLst>
              <a:ext uri="{FF2B5EF4-FFF2-40B4-BE49-F238E27FC236}">
                <a16:creationId xmlns:a16="http://schemas.microsoft.com/office/drawing/2014/main" id="{1E6DF2D0-23CC-474D-BF45-5E5B5C39A9A0}"/>
              </a:ext>
            </a:extLst>
          </p:cNvPr>
          <p:cNvSpPr>
            <a:spLocks noChangeArrowheads="1"/>
          </p:cNvSpPr>
          <p:nvPr/>
        </p:nvSpPr>
        <p:spPr bwMode="auto">
          <a:xfrm>
            <a:off x="203720" y="1480640"/>
            <a:ext cx="663143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1" i="0" u="none" strike="noStrike" cap="none" normalizeH="0" baseline="0" dirty="0" bmk="_Toc522783667">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Verfügbarkeit von Umweltfaktoren nach Art der Behinderung (Angaben in %)</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81496CB5-06FA-4D2C-9BD6-28EDD9F584C9}"/>
              </a:ext>
            </a:extLst>
          </p:cNvPr>
          <p:cNvSpPr>
            <a:spLocks noChangeArrowheads="1"/>
          </p:cNvSpPr>
          <p:nvPr/>
        </p:nvSpPr>
        <p:spPr bwMode="auto">
          <a:xfrm>
            <a:off x="318646" y="5949279"/>
            <a:ext cx="468005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Quelle: ISG / transfer: Eigene Interviews 2018, N = 551</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pic>
        <p:nvPicPr>
          <p:cNvPr id="8" name="Grafik 7">
            <a:extLst>
              <a:ext uri="{FF2B5EF4-FFF2-40B4-BE49-F238E27FC236}">
                <a16:creationId xmlns:a16="http://schemas.microsoft.com/office/drawing/2014/main" id="{BEEFC104-0C26-46B0-B9E9-D87C3E861AB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446" y="1988840"/>
            <a:ext cx="4131554" cy="1728192"/>
          </a:xfrm>
          <a:prstGeom prst="rect">
            <a:avLst/>
          </a:prstGeom>
          <a:noFill/>
          <a:ln>
            <a:noFill/>
          </a:ln>
        </p:spPr>
      </p:pic>
      <p:pic>
        <p:nvPicPr>
          <p:cNvPr id="10" name="Grafik 9">
            <a:extLst>
              <a:ext uri="{FF2B5EF4-FFF2-40B4-BE49-F238E27FC236}">
                <a16:creationId xmlns:a16="http://schemas.microsoft.com/office/drawing/2014/main" id="{2EFD9632-CF9A-46BF-AA1A-E2B8AE20047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8446" y="3916308"/>
            <a:ext cx="4144557" cy="1728192"/>
          </a:xfrm>
          <a:prstGeom prst="rect">
            <a:avLst/>
          </a:prstGeom>
          <a:noFill/>
          <a:ln>
            <a:noFill/>
          </a:ln>
        </p:spPr>
      </p:pic>
      <p:pic>
        <p:nvPicPr>
          <p:cNvPr id="11" name="Grafik 10">
            <a:extLst>
              <a:ext uri="{FF2B5EF4-FFF2-40B4-BE49-F238E27FC236}">
                <a16:creationId xmlns:a16="http://schemas.microsoft.com/office/drawing/2014/main" id="{AF2148DF-0601-48DB-9DC8-D032BF1F6A45}"/>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0" y="1986509"/>
            <a:ext cx="4248472" cy="1658515"/>
          </a:xfrm>
          <a:prstGeom prst="rect">
            <a:avLst/>
          </a:prstGeom>
          <a:noFill/>
          <a:ln>
            <a:noFill/>
          </a:ln>
        </p:spPr>
      </p:pic>
    </p:spTree>
    <p:extLst>
      <p:ext uri="{BB962C8B-B14F-4D97-AF65-F5344CB8AC3E}">
        <p14:creationId xmlns:p14="http://schemas.microsoft.com/office/powerpoint/2010/main" val="269170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36</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Vertiefende Interviews</a:t>
            </a:r>
          </a:p>
        </p:txBody>
      </p:sp>
      <p:sp>
        <p:nvSpPr>
          <p:cNvPr id="2" name="Rectangle 2">
            <a:extLst>
              <a:ext uri="{FF2B5EF4-FFF2-40B4-BE49-F238E27FC236}">
                <a16:creationId xmlns:a16="http://schemas.microsoft.com/office/drawing/2014/main" id="{1E6DF2D0-23CC-474D-BF45-5E5B5C39A9A0}"/>
              </a:ext>
            </a:extLst>
          </p:cNvPr>
          <p:cNvSpPr>
            <a:spLocks noChangeArrowheads="1"/>
          </p:cNvSpPr>
          <p:nvPr/>
        </p:nvSpPr>
        <p:spPr bwMode="auto">
          <a:xfrm>
            <a:off x="203720" y="1480640"/>
            <a:ext cx="466506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1" i="0" u="none" strike="noStrike" cap="none" normalizeH="0" baseline="0" dirty="0" bmk="_Toc522783667">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Umweltfaktoren und Leistungsbezug (Angaben in %)</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81496CB5-06FA-4D2C-9BD6-28EDD9F584C9}"/>
              </a:ext>
            </a:extLst>
          </p:cNvPr>
          <p:cNvSpPr>
            <a:spLocks noChangeArrowheads="1"/>
          </p:cNvSpPr>
          <p:nvPr/>
        </p:nvSpPr>
        <p:spPr bwMode="auto">
          <a:xfrm>
            <a:off x="318646" y="5949279"/>
            <a:ext cx="468005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Quelle: ISG / transfer: Eigene Interviews 2018, N = 551</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pic>
        <p:nvPicPr>
          <p:cNvPr id="12" name="Grafik 11">
            <a:extLst>
              <a:ext uri="{FF2B5EF4-FFF2-40B4-BE49-F238E27FC236}">
                <a16:creationId xmlns:a16="http://schemas.microsoft.com/office/drawing/2014/main" id="{2BAAF95C-97B8-4A51-8D42-20DE7F6D486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3739" y="1906961"/>
            <a:ext cx="6341586" cy="1512168"/>
          </a:xfrm>
          <a:prstGeom prst="rect">
            <a:avLst/>
          </a:prstGeom>
          <a:noFill/>
          <a:ln>
            <a:noFill/>
          </a:ln>
        </p:spPr>
      </p:pic>
      <p:sp>
        <p:nvSpPr>
          <p:cNvPr id="3" name="Pfeil: nach unten 2">
            <a:extLst>
              <a:ext uri="{FF2B5EF4-FFF2-40B4-BE49-F238E27FC236}">
                <a16:creationId xmlns:a16="http://schemas.microsoft.com/office/drawing/2014/main" id="{09939DFD-E4F1-44A4-BCEA-B8A00F438E6C}"/>
              </a:ext>
            </a:extLst>
          </p:cNvPr>
          <p:cNvSpPr/>
          <p:nvPr/>
        </p:nvSpPr>
        <p:spPr>
          <a:xfrm rot="3178625">
            <a:off x="6825419" y="2375013"/>
            <a:ext cx="2880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477042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37</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Vertiefende Interviews</a:t>
            </a:r>
          </a:p>
        </p:txBody>
      </p:sp>
      <p:sp>
        <p:nvSpPr>
          <p:cNvPr id="2" name="Rectangle 2">
            <a:extLst>
              <a:ext uri="{FF2B5EF4-FFF2-40B4-BE49-F238E27FC236}">
                <a16:creationId xmlns:a16="http://schemas.microsoft.com/office/drawing/2014/main" id="{1E6DF2D0-23CC-474D-BF45-5E5B5C39A9A0}"/>
              </a:ext>
            </a:extLst>
          </p:cNvPr>
          <p:cNvSpPr>
            <a:spLocks noChangeArrowheads="1"/>
          </p:cNvSpPr>
          <p:nvPr/>
        </p:nvSpPr>
        <p:spPr bwMode="auto">
          <a:xfrm>
            <a:off x="203720" y="1480640"/>
            <a:ext cx="756008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1" i="0" u="none" strike="noStrike" cap="none" normalizeH="0" baseline="0" dirty="0" bmk="_Toc522783667">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Zugehörigkeit zum projektierten</a:t>
            </a:r>
            <a:r>
              <a:rPr kumimoji="0" lang="de-DE" altLang="de-DE" sz="1400" b="1" i="0" u="none" strike="noStrike" cap="none" normalizeH="0" dirty="0" bmk="_Toc522783667">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de-DE" altLang="de-DE" sz="1400" b="1" i="0" u="none" strike="noStrike" cap="none" normalizeH="0" baseline="0" dirty="0" bmk="_Toc522783667">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leistungsberechtigten Personenkreis (Angaben in %)</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81496CB5-06FA-4D2C-9BD6-28EDD9F584C9}"/>
              </a:ext>
            </a:extLst>
          </p:cNvPr>
          <p:cNvSpPr>
            <a:spLocks noChangeArrowheads="1"/>
          </p:cNvSpPr>
          <p:nvPr/>
        </p:nvSpPr>
        <p:spPr bwMode="auto">
          <a:xfrm>
            <a:off x="318646" y="5949279"/>
            <a:ext cx="468005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Quelle: ISG / transfer: Eigene Interviews 2018, N = 551</a:t>
            </a:r>
            <a:endParaRPr kumimoji="0" lang="de-DE" altLang="de-DE" sz="3200" b="0" i="0" u="none" strike="noStrike" cap="none" normalizeH="0" baseline="0" dirty="0">
              <a:ln>
                <a:noFill/>
              </a:ln>
              <a:solidFill>
                <a:schemeClr val="tx1"/>
              </a:solidFill>
              <a:effectLst/>
              <a:latin typeface="Arial" panose="020B0604020202020204" pitchFamily="34" charset="0"/>
            </a:endParaRPr>
          </a:p>
        </p:txBody>
      </p:sp>
      <p:pic>
        <p:nvPicPr>
          <p:cNvPr id="9" name="Grafik 8">
            <a:extLst>
              <a:ext uri="{FF2B5EF4-FFF2-40B4-BE49-F238E27FC236}">
                <a16:creationId xmlns:a16="http://schemas.microsoft.com/office/drawing/2014/main" id="{EB8B943A-7506-41C4-9480-B0E0B86CDA6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8646" y="1930358"/>
            <a:ext cx="4397370" cy="1714665"/>
          </a:xfrm>
          <a:prstGeom prst="rect">
            <a:avLst/>
          </a:prstGeom>
          <a:noFill/>
          <a:ln>
            <a:noFill/>
          </a:ln>
        </p:spPr>
      </p:pic>
      <p:pic>
        <p:nvPicPr>
          <p:cNvPr id="10" name="Grafik 9">
            <a:extLst>
              <a:ext uri="{FF2B5EF4-FFF2-40B4-BE49-F238E27FC236}">
                <a16:creationId xmlns:a16="http://schemas.microsoft.com/office/drawing/2014/main" id="{CDB06AFA-1EB3-4E84-A7DA-85F7085A124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60032" y="1906961"/>
            <a:ext cx="3752850" cy="4220845"/>
          </a:xfrm>
          <a:prstGeom prst="rect">
            <a:avLst/>
          </a:prstGeom>
          <a:noFill/>
          <a:ln>
            <a:noFill/>
          </a:ln>
        </p:spPr>
      </p:pic>
    </p:spTree>
    <p:extLst>
      <p:ext uri="{BB962C8B-B14F-4D97-AF65-F5344CB8AC3E}">
        <p14:creationId xmlns:p14="http://schemas.microsoft.com/office/powerpoint/2010/main" val="190016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72839" y="1628800"/>
            <a:ext cx="8352000" cy="3024335"/>
          </a:xfrm>
        </p:spPr>
        <p:txBody>
          <a:bodyPr>
            <a:noAutofit/>
          </a:bodyPr>
          <a:lstStyle/>
          <a:p>
            <a:pPr marL="514350" indent="-514350">
              <a:spcBef>
                <a:spcPts val="600"/>
              </a:spcBef>
              <a:spcAft>
                <a:spcPts val="600"/>
              </a:spcAft>
              <a:buFont typeface="+mj-lt"/>
              <a:buAutoNum type="arabicPeriod"/>
            </a:pPr>
            <a:r>
              <a:rPr lang="en-US" sz="2000" dirty="0" err="1"/>
              <a:t>Vorgeschichte</a:t>
            </a:r>
            <a:endParaRPr lang="en-US" sz="2000" dirty="0"/>
          </a:p>
          <a:p>
            <a:pPr marL="514350" indent="-514350">
              <a:spcBef>
                <a:spcPts val="600"/>
              </a:spcBef>
              <a:spcAft>
                <a:spcPts val="600"/>
              </a:spcAft>
              <a:buFont typeface="+mj-lt"/>
              <a:buAutoNum type="arabicPeriod"/>
            </a:pPr>
            <a:r>
              <a:rPr lang="en-US" sz="2000" dirty="0"/>
              <a:t>Forschungskonzept</a:t>
            </a:r>
          </a:p>
          <a:p>
            <a:pPr marL="514350" indent="-514350">
              <a:spcBef>
                <a:spcPts val="600"/>
              </a:spcBef>
              <a:spcAft>
                <a:spcPts val="600"/>
              </a:spcAft>
              <a:buFont typeface="+mj-lt"/>
              <a:buAutoNum type="arabicPeriod"/>
            </a:pPr>
            <a:r>
              <a:rPr lang="de-DE" sz="2000" dirty="0"/>
              <a:t>Projektverlauf</a:t>
            </a:r>
          </a:p>
          <a:p>
            <a:pPr marL="514350" indent="-514350">
              <a:spcBef>
                <a:spcPts val="600"/>
              </a:spcBef>
              <a:spcAft>
                <a:spcPts val="600"/>
              </a:spcAft>
              <a:buFont typeface="+mj-lt"/>
              <a:buAutoNum type="arabicPeriod"/>
            </a:pPr>
            <a:r>
              <a:rPr lang="de-DE" sz="2000" dirty="0"/>
              <a:t>Ergebnisse der Aktenanalyse</a:t>
            </a:r>
          </a:p>
          <a:p>
            <a:pPr marL="514350" indent="-514350">
              <a:spcBef>
                <a:spcPts val="600"/>
              </a:spcBef>
              <a:spcAft>
                <a:spcPts val="600"/>
              </a:spcAft>
              <a:buFont typeface="+mj-lt"/>
              <a:buAutoNum type="arabicPeriod"/>
            </a:pPr>
            <a:r>
              <a:rPr lang="de-DE" sz="2000" dirty="0"/>
              <a:t>Ergebnisse der Interviews</a:t>
            </a:r>
          </a:p>
          <a:p>
            <a:pPr marL="514350" indent="-514350">
              <a:spcBef>
                <a:spcPts val="600"/>
              </a:spcBef>
              <a:spcAft>
                <a:spcPts val="600"/>
              </a:spcAft>
              <a:buFont typeface="+mj-lt"/>
              <a:buAutoNum type="arabicPeriod"/>
            </a:pPr>
            <a:r>
              <a:rPr lang="de-DE" sz="2000" b="1" dirty="0"/>
              <a:t>Ergebnisse der Rechtsworkshops</a:t>
            </a:r>
          </a:p>
          <a:p>
            <a:pPr marL="514350" indent="-514350">
              <a:spcBef>
                <a:spcPts val="600"/>
              </a:spcBef>
              <a:spcAft>
                <a:spcPts val="600"/>
              </a:spcAft>
              <a:buFont typeface="+mj-lt"/>
              <a:buAutoNum type="arabicPeriod"/>
            </a:pPr>
            <a:r>
              <a:rPr lang="de-DE" sz="2000" dirty="0"/>
              <a:t>Beantwortung der Forschungsfragen</a:t>
            </a:r>
          </a:p>
          <a:p>
            <a:pPr marL="514350" indent="-514350">
              <a:spcBef>
                <a:spcPts val="600"/>
              </a:spcBef>
              <a:spcAft>
                <a:spcPts val="600"/>
              </a:spcAft>
              <a:buFont typeface="+mj-lt"/>
              <a:buAutoNum type="arabicPeriod"/>
            </a:pPr>
            <a:r>
              <a:rPr lang="de-DE" sz="2000" dirty="0"/>
              <a:t>Vorläufiges Fazit</a:t>
            </a:r>
          </a:p>
          <a:p>
            <a:pPr marL="514350" indent="-514350">
              <a:spcBef>
                <a:spcPts val="600"/>
              </a:spcBef>
              <a:spcAft>
                <a:spcPts val="600"/>
              </a:spcAft>
              <a:buFont typeface="+mj-lt"/>
              <a:buAutoNum type="arabicPeriod"/>
            </a:pPr>
            <a:r>
              <a:rPr lang="de-DE" sz="2000" dirty="0"/>
              <a:t>Arbeitsgruppe des BMAS</a:t>
            </a:r>
          </a:p>
          <a:p>
            <a:pPr marL="514350" indent="-514350">
              <a:spcBef>
                <a:spcPts val="600"/>
              </a:spcBef>
              <a:spcAft>
                <a:spcPts val="600"/>
              </a:spcAft>
              <a:buFont typeface="+mj-lt"/>
              <a:buAutoNum type="arabicPeriod"/>
            </a:pPr>
            <a:r>
              <a:rPr lang="de-DE" sz="2000" dirty="0"/>
              <a:t>Ausblick</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38</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Gliederung</a:t>
            </a:r>
          </a:p>
        </p:txBody>
      </p:sp>
    </p:spTree>
    <p:extLst>
      <p:ext uri="{BB962C8B-B14F-4D97-AF65-F5344CB8AC3E}">
        <p14:creationId xmlns:p14="http://schemas.microsoft.com/office/powerpoint/2010/main" val="34813498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39</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Rechtsanalyse</a:t>
            </a:r>
          </a:p>
        </p:txBody>
      </p:sp>
      <p:sp>
        <p:nvSpPr>
          <p:cNvPr id="9" name="Textfeld 8"/>
          <p:cNvSpPr txBox="1"/>
          <p:nvPr/>
        </p:nvSpPr>
        <p:spPr>
          <a:xfrm>
            <a:off x="269505" y="1484784"/>
            <a:ext cx="8622975" cy="4681603"/>
          </a:xfrm>
          <a:prstGeom prst="rect">
            <a:avLst/>
          </a:prstGeom>
          <a:noFill/>
        </p:spPr>
        <p:txBody>
          <a:bodyPr wrap="square" rtlCol="0">
            <a:spAutoFit/>
          </a:bodyPr>
          <a:lstStyle/>
          <a:p>
            <a:pPr lvl="0">
              <a:lnSpc>
                <a:spcPct val="110000"/>
              </a:lnSpc>
            </a:pPr>
            <a:r>
              <a:rPr lang="de-DE" b="1" dirty="0"/>
              <a:t>Ergebnisse der Rechtsanalyse:</a:t>
            </a:r>
          </a:p>
          <a:p>
            <a:pPr lvl="0">
              <a:lnSpc>
                <a:spcPct val="110000"/>
              </a:lnSpc>
            </a:pPr>
            <a:r>
              <a:rPr lang="de-DE" sz="1600" b="1" dirty="0"/>
              <a:t>Auswertung der Gesetzgebungsgeschichte ergibt:</a:t>
            </a:r>
          </a:p>
          <a:p>
            <a:pPr marL="285750" lvl="0" indent="-285750">
              <a:lnSpc>
                <a:spcPct val="110000"/>
              </a:lnSpc>
              <a:spcBef>
                <a:spcPts val="600"/>
              </a:spcBef>
              <a:buFontTx/>
              <a:buChar char="-"/>
            </a:pPr>
            <a:r>
              <a:rPr lang="de-DE" sz="1500" dirty="0"/>
              <a:t>Die Anforderung der Wesentlichkeit von Behinderung war im Körperbehindertengesetz 1957 und im Bundessozialhilfegesetz 1961 zunächst auf einzelne Gruppen von Menschen mit Behinderungen beschränkt; für Blinde, Gehörlose und geistig Behinderte wurde Wesentlichkeit unterstellt.</a:t>
            </a:r>
          </a:p>
          <a:p>
            <a:pPr marL="285750" lvl="0" indent="-285750">
              <a:lnSpc>
                <a:spcPct val="110000"/>
              </a:lnSpc>
              <a:spcBef>
                <a:spcPts val="600"/>
              </a:spcBef>
              <a:buFontTx/>
              <a:buChar char="-"/>
            </a:pPr>
            <a:r>
              <a:rPr lang="de-DE" sz="1500" dirty="0"/>
              <a:t>Seit 1975 besteht Wesentlichkeit als allgemeine Anforderung im BSHG, ab 2005 im SGB XII; die Eingliederungshilfeverordnung ist seit 1975 fast unverändert. </a:t>
            </a:r>
          </a:p>
          <a:p>
            <a:pPr lvl="0">
              <a:lnSpc>
                <a:spcPct val="110000"/>
              </a:lnSpc>
              <a:spcBef>
                <a:spcPts val="1200"/>
              </a:spcBef>
            </a:pPr>
            <a:r>
              <a:rPr lang="de-DE" sz="1600" b="1" dirty="0"/>
              <a:t>Auswertung der Rechtsprechung ergibt:</a:t>
            </a:r>
          </a:p>
          <a:p>
            <a:pPr marL="285750" lvl="0" indent="-285750">
              <a:lnSpc>
                <a:spcPct val="110000"/>
              </a:lnSpc>
              <a:spcBef>
                <a:spcPts val="600"/>
              </a:spcBef>
              <a:buFontTx/>
              <a:buChar char="-"/>
            </a:pPr>
            <a:r>
              <a:rPr lang="de-DE" sz="1500" dirty="0"/>
              <a:t>Nur wenige Rechtsstreitigkeiten werden über das Vorliegen von Wesentlichkeit geführt. Rechtsprechung zur Eingliederungshilfe konzentriert sich auf Bedarfsfragen und auf Nachrang im Verhältnis zu anderen Trägern.</a:t>
            </a:r>
          </a:p>
          <a:p>
            <a:pPr marL="285750" indent="-285750">
              <a:lnSpc>
                <a:spcPct val="110000"/>
              </a:lnSpc>
              <a:spcBef>
                <a:spcPts val="600"/>
              </a:spcBef>
              <a:buFontTx/>
              <a:buChar char="-"/>
            </a:pPr>
            <a:r>
              <a:rPr lang="de-DE" sz="1500" dirty="0"/>
              <a:t>Das Bundessozialgericht hält fest, dass auf das Ausmaß der Beeinträchtigung der Teilhabe und nicht auf das Funktionsdefizit abzustellen ist (BSG vom 22.02.2012, B 8 SO 30/10 R) und dass vom Ausmaß des Hilfebedarfs (z.B. nur in einem oder wenigen Lebensbereichen) nicht auf die Wesentlichkeit geschlossen werden kann (BSG vom 13.07.2017, B 8 SO 1/16 R).</a:t>
            </a:r>
            <a:endParaRPr lang="de-DE" sz="1400" dirty="0"/>
          </a:p>
        </p:txBody>
      </p:sp>
    </p:spTree>
    <p:extLst>
      <p:ext uri="{BB962C8B-B14F-4D97-AF65-F5344CB8AC3E}">
        <p14:creationId xmlns:p14="http://schemas.microsoft.com/office/powerpoint/2010/main" val="304744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anim calcmode="lin" valueType="num">
                                      <p:cBhvr additive="base">
                                        <p:cTn id="11" dur="50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9">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 calcmode="lin" valueType="num">
                                      <p:cBhvr additive="base">
                                        <p:cTn id="15" dur="500" fill="hold"/>
                                        <p:tgtEl>
                                          <p:spTgt spid="9">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9">
                                            <p:txEl>
                                              <p:pRg st="4" end="4"/>
                                            </p:txEl>
                                          </p:spTgt>
                                        </p:tgtEl>
                                        <p:attrNameLst>
                                          <p:attrName>style.visibility</p:attrName>
                                        </p:attrNameLst>
                                      </p:cBhvr>
                                      <p:to>
                                        <p:strVal val="visible"/>
                                      </p:to>
                                    </p:set>
                                    <p:anim calcmode="lin" valueType="num">
                                      <p:cBhvr additive="base">
                                        <p:cTn id="2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9">
                                            <p:txEl>
                                              <p:pRg st="5" end="5"/>
                                            </p:txEl>
                                          </p:spTgt>
                                        </p:tgtEl>
                                        <p:attrNameLst>
                                          <p:attrName>style.visibility</p:attrName>
                                        </p:attrNameLst>
                                      </p:cBhvr>
                                      <p:to>
                                        <p:strVal val="visible"/>
                                      </p:to>
                                    </p:set>
                                    <p:anim calcmode="lin" valueType="num">
                                      <p:cBhvr additive="base">
                                        <p:cTn id="25"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9">
                                            <p:txEl>
                                              <p:pRg st="6" end="6"/>
                                            </p:txEl>
                                          </p:spTgt>
                                        </p:tgtEl>
                                        <p:attrNameLst>
                                          <p:attrName>style.visibility</p:attrName>
                                        </p:attrNameLst>
                                      </p:cBhvr>
                                      <p:to>
                                        <p:strVal val="visible"/>
                                      </p:to>
                                    </p:set>
                                    <p:anim calcmode="lin" valueType="num">
                                      <p:cBhvr additive="base">
                                        <p:cTn id="29"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BTHG - Vorgeschichte</a:t>
            </a:r>
          </a:p>
        </p:txBody>
      </p:sp>
      <p:sp>
        <p:nvSpPr>
          <p:cNvPr id="3" name="Inhaltsplatzhalter 2"/>
          <p:cNvSpPr>
            <a:spLocks noGrp="1"/>
          </p:cNvSpPr>
          <p:nvPr>
            <p:ph idx="1"/>
          </p:nvPr>
        </p:nvSpPr>
        <p:spPr/>
        <p:txBody>
          <a:bodyPr>
            <a:normAutofit/>
          </a:bodyPr>
          <a:lstStyle/>
          <a:p>
            <a:pPr>
              <a:buFontTx/>
              <a:buChar char="-"/>
            </a:pPr>
            <a:r>
              <a:rPr lang="de-DE" sz="1800" dirty="0"/>
              <a:t>Regierungsentwurf des Bundesteilhabegesetzes, BT-Drs. 18/9522</a:t>
            </a:r>
          </a:p>
          <a:p>
            <a:pPr>
              <a:buFontTx/>
              <a:buChar char="-"/>
            </a:pPr>
            <a:r>
              <a:rPr lang="de-DE" sz="1800" dirty="0"/>
              <a:t>Regelung zum leistungsberechtigten Personenkreis der Eingliederungshilfe in § 99 SGB IX soll die Regelung in §§ 53, 54 SGB XII ersetzen:</a:t>
            </a:r>
          </a:p>
          <a:p>
            <a:pPr lvl="1">
              <a:buFontTx/>
              <a:buChar char="-"/>
            </a:pPr>
            <a:r>
              <a:rPr lang="de-DE" sz="1400" dirty="0"/>
              <a:t>Eingliederungshilfe ist zu leisten an behinderte Personen, die in Folge einer Schädigung in erheblichem Maße in der Teilhabe an der Gesellschaft eingeschränkt sind</a:t>
            </a:r>
          </a:p>
          <a:p>
            <a:pPr lvl="1">
              <a:buFontTx/>
              <a:buChar char="-"/>
            </a:pPr>
            <a:r>
              <a:rPr lang="de-DE" sz="1400" dirty="0"/>
              <a:t>Das ist gegeben, wenn Aktivitäten in fünf von neun Lebensbereichen nicht ohne Unterstützung oder in drei von neun Lebensbereichen auch mit Unterstützung nicht möglich ist</a:t>
            </a:r>
          </a:p>
          <a:p>
            <a:pPr lvl="1">
              <a:buFontTx/>
              <a:buChar char="-"/>
            </a:pPr>
            <a:r>
              <a:rPr lang="de-DE" sz="1400" dirty="0"/>
              <a:t>Neun Lebensbereiche aus der ICF (vgl. jetzt § 118 SGB IX):</a:t>
            </a:r>
          </a:p>
          <a:p>
            <a:pPr lvl="2">
              <a:buFontTx/>
              <a:buChar char="-"/>
            </a:pPr>
            <a:r>
              <a:rPr lang="de-DE" sz="1000" dirty="0"/>
              <a:t>Lernen und Wissensanwendung</a:t>
            </a:r>
          </a:p>
          <a:p>
            <a:pPr lvl="2">
              <a:buFontTx/>
              <a:buChar char="-"/>
            </a:pPr>
            <a:r>
              <a:rPr lang="de-DE" sz="1000" dirty="0"/>
              <a:t>Allgemeine Aufgaben und Anforderungen</a:t>
            </a:r>
          </a:p>
          <a:p>
            <a:pPr lvl="2">
              <a:buFontTx/>
              <a:buChar char="-"/>
            </a:pPr>
            <a:r>
              <a:rPr lang="de-DE" sz="1000" dirty="0"/>
              <a:t>Kommunikation</a:t>
            </a:r>
          </a:p>
          <a:p>
            <a:pPr lvl="2">
              <a:buFontTx/>
              <a:buChar char="-"/>
            </a:pPr>
            <a:r>
              <a:rPr lang="de-DE" sz="1000" dirty="0"/>
              <a:t>Mobilität</a:t>
            </a:r>
          </a:p>
          <a:p>
            <a:pPr lvl="2">
              <a:buFontTx/>
              <a:buChar char="-"/>
            </a:pPr>
            <a:r>
              <a:rPr lang="de-DE" sz="1000" dirty="0"/>
              <a:t>Selbstversorgung</a:t>
            </a:r>
          </a:p>
          <a:p>
            <a:pPr lvl="2">
              <a:buFontTx/>
              <a:buChar char="-"/>
            </a:pPr>
            <a:r>
              <a:rPr lang="de-DE" sz="1000" dirty="0"/>
              <a:t>Häusliches Leben</a:t>
            </a:r>
          </a:p>
          <a:p>
            <a:pPr lvl="2">
              <a:buFontTx/>
              <a:buChar char="-"/>
            </a:pPr>
            <a:r>
              <a:rPr lang="de-DE" sz="1000" dirty="0"/>
              <a:t>Interpersonelle Interaktionen und Beziehungen</a:t>
            </a:r>
          </a:p>
          <a:p>
            <a:pPr lvl="2">
              <a:buFontTx/>
              <a:buChar char="-"/>
            </a:pPr>
            <a:r>
              <a:rPr lang="de-DE" sz="1000" dirty="0"/>
              <a:t>Bedeutende Lebensbereiche</a:t>
            </a:r>
          </a:p>
          <a:p>
            <a:pPr lvl="2">
              <a:buFontTx/>
              <a:buChar char="-"/>
            </a:pPr>
            <a:r>
              <a:rPr lang="de-DE" sz="1000" dirty="0"/>
              <a:t>Gemeinschafts-, soziales und staatsbürgerliches Leben</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4</a:t>
            </a:fld>
            <a:endParaRPr lang="de-DE"/>
          </a:p>
          <a:p>
            <a:endParaRPr lang="de-DE" dirty="0"/>
          </a:p>
        </p:txBody>
      </p:sp>
      <p:sp>
        <p:nvSpPr>
          <p:cNvPr id="5" name="Fußzeilenplatzhalter 4"/>
          <p:cNvSpPr>
            <a:spLocks noGrp="1"/>
          </p:cNvSpPr>
          <p:nvPr>
            <p:ph type="ftr" sz="quarter" idx="11"/>
          </p:nvPr>
        </p:nvSpPr>
        <p:spPr/>
        <p:txBody>
          <a:bodyPr/>
          <a:lstStyle/>
          <a:p>
            <a:r>
              <a:rPr lang="de-DE"/>
              <a:t>© ISG/</a:t>
            </a:r>
            <a:r>
              <a:rPr lang="de-DE" i="1"/>
              <a:t>transfer</a:t>
            </a:r>
            <a:r>
              <a:rPr lang="de-DE"/>
              <a:t>. Alle Bestandteile dieses Dokuments sind urheberrechtlich geschützt. Dieses Dokument ist Teil der Präsentation und ohne mündliche Erläuterung unvollständig.</a:t>
            </a:r>
            <a:endParaRPr lang="de-DE" dirty="0"/>
          </a:p>
        </p:txBody>
      </p:sp>
    </p:spTree>
    <p:extLst>
      <p:ext uri="{BB962C8B-B14F-4D97-AF65-F5344CB8AC3E}">
        <p14:creationId xmlns:p14="http://schemas.microsoft.com/office/powerpoint/2010/main" val="37593722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40</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Rechtsworkshops</a:t>
            </a:r>
          </a:p>
        </p:txBody>
      </p:sp>
      <p:sp>
        <p:nvSpPr>
          <p:cNvPr id="9" name="Textfeld 8"/>
          <p:cNvSpPr txBox="1"/>
          <p:nvPr/>
        </p:nvSpPr>
        <p:spPr>
          <a:xfrm>
            <a:off x="269505" y="1484784"/>
            <a:ext cx="8622975" cy="4622804"/>
          </a:xfrm>
          <a:prstGeom prst="rect">
            <a:avLst/>
          </a:prstGeom>
          <a:noFill/>
        </p:spPr>
        <p:txBody>
          <a:bodyPr wrap="square" rtlCol="0">
            <a:spAutoFit/>
          </a:bodyPr>
          <a:lstStyle/>
          <a:p>
            <a:pPr lvl="0">
              <a:lnSpc>
                <a:spcPct val="110000"/>
              </a:lnSpc>
            </a:pPr>
            <a:r>
              <a:rPr lang="de-DE" b="1" dirty="0"/>
              <a:t>Ergebnisse der beiden Workshops zu Rechtsprechung und Rechtsanwendung am 5.12.2017 und 21.3.2018 zur bisherigen Rechtsanwendung:</a:t>
            </a:r>
          </a:p>
          <a:p>
            <a:pPr marL="358775" indent="-358775">
              <a:spcBef>
                <a:spcPts val="600"/>
              </a:spcBef>
              <a:buFont typeface="Arial" panose="020B0604020202020204" pitchFamily="34" charset="0"/>
              <a:buChar char="•"/>
              <a:tabLst>
                <a:tab pos="360000" algn="l"/>
              </a:tabLst>
            </a:pPr>
            <a:r>
              <a:rPr lang="de-DE" sz="1500" dirty="0"/>
              <a:t>Das Tatbestandsmerkmal der Wesentlichkeit steht in Verwaltung und Rechtsprechung bisher nur selten im Streit.</a:t>
            </a:r>
          </a:p>
          <a:p>
            <a:pPr marL="358775" indent="-358775">
              <a:spcBef>
                <a:spcPts val="600"/>
              </a:spcBef>
              <a:buFont typeface="Arial" panose="020B0604020202020204" pitchFamily="34" charset="0"/>
              <a:buChar char="•"/>
              <a:tabLst>
                <a:tab pos="360000" algn="l"/>
              </a:tabLst>
            </a:pPr>
            <a:r>
              <a:rPr lang="de-DE" sz="1500" dirty="0"/>
              <a:t>Oft wird in der Praxis vom Hilfebedarf auf die Wesentlichkeit geschlossen.</a:t>
            </a:r>
          </a:p>
          <a:p>
            <a:pPr marL="358775" indent="-358775">
              <a:spcBef>
                <a:spcPts val="600"/>
              </a:spcBef>
              <a:buFont typeface="Arial" panose="020B0604020202020204" pitchFamily="34" charset="0"/>
              <a:buChar char="•"/>
              <a:tabLst>
                <a:tab pos="360000" algn="l"/>
              </a:tabLst>
            </a:pPr>
            <a:r>
              <a:rPr lang="de-DE" sz="1500" dirty="0"/>
              <a:t>Strittig ist die Wesentlichkeit der Behinderung eher bei seelischen Behinderungen und Suchterkrankungen, bei Sinnesbehinderungen (nicht bei Blinden) und bei Kindern und Jugendlichen.</a:t>
            </a:r>
          </a:p>
          <a:p>
            <a:pPr marL="358775" indent="-358775">
              <a:spcBef>
                <a:spcPts val="600"/>
              </a:spcBef>
              <a:buFont typeface="Arial" panose="020B0604020202020204" pitchFamily="34" charset="0"/>
              <a:buChar char="•"/>
              <a:tabLst>
                <a:tab pos="360000" algn="l"/>
              </a:tabLst>
            </a:pPr>
            <a:r>
              <a:rPr lang="de-DE" sz="1500" dirty="0"/>
              <a:t>Die Zuordnung zu Behinderungsarten im Sinne von §§ 1-3 </a:t>
            </a:r>
            <a:r>
              <a:rPr lang="de-DE" sz="1500" dirty="0" err="1"/>
              <a:t>EinglHV</a:t>
            </a:r>
            <a:r>
              <a:rPr lang="de-DE" sz="1500" dirty="0"/>
              <a:t> wird nicht in jedem Fall vorgenommen.</a:t>
            </a:r>
          </a:p>
          <a:p>
            <a:pPr marL="358775" indent="-358775">
              <a:spcBef>
                <a:spcPts val="600"/>
              </a:spcBef>
              <a:buFont typeface="Arial" panose="020B0604020202020204" pitchFamily="34" charset="0"/>
              <a:buChar char="•"/>
              <a:tabLst>
                <a:tab pos="360000" algn="l"/>
              </a:tabLst>
            </a:pPr>
            <a:r>
              <a:rPr lang="de-DE" sz="1500" dirty="0"/>
              <a:t>Die Orientierungshilfe der BAGüS wird häufig genutzt und ist anerkannt.</a:t>
            </a:r>
          </a:p>
          <a:p>
            <a:pPr marL="358775" indent="-358775">
              <a:spcBef>
                <a:spcPts val="600"/>
              </a:spcBef>
              <a:buFont typeface="Arial" panose="020B0604020202020204" pitchFamily="34" charset="0"/>
              <a:buChar char="•"/>
              <a:tabLst>
                <a:tab pos="360000" algn="l"/>
              </a:tabLst>
            </a:pPr>
            <a:r>
              <a:rPr lang="de-DE" sz="1500" dirty="0"/>
              <a:t>ICD-Diagnosen werden meist erhoben, sind jedoch nicht zwingend.</a:t>
            </a:r>
          </a:p>
          <a:p>
            <a:pPr marL="358775" indent="-358775">
              <a:spcBef>
                <a:spcPts val="600"/>
              </a:spcBef>
              <a:buFont typeface="Arial" panose="020B0604020202020204" pitchFamily="34" charset="0"/>
              <a:buChar char="•"/>
              <a:tabLst>
                <a:tab pos="360000" algn="l"/>
              </a:tabLst>
            </a:pPr>
            <a:r>
              <a:rPr lang="de-DE" sz="1500" dirty="0"/>
              <a:t>Die ICF wird bislang nicht regelmäßig zur Ermittlung genutzt.</a:t>
            </a:r>
          </a:p>
          <a:p>
            <a:pPr marL="358775" indent="-358775">
              <a:spcBef>
                <a:spcPts val="600"/>
              </a:spcBef>
              <a:buFont typeface="Arial" panose="020B0604020202020204" pitchFamily="34" charset="0"/>
              <a:buChar char="•"/>
              <a:tabLst>
                <a:tab pos="360000" algn="l"/>
              </a:tabLst>
            </a:pPr>
            <a:r>
              <a:rPr lang="de-DE" sz="1500" dirty="0"/>
              <a:t>Informationen von Leistungserbringern, Pflegebegutachtung, Rentenbegutachtung, Betreuungsbegutachtung können Erkenntnishilfen sein.</a:t>
            </a:r>
            <a:endParaRPr lang="de-DE" sz="1400" dirty="0"/>
          </a:p>
        </p:txBody>
      </p:sp>
    </p:spTree>
    <p:extLst>
      <p:ext uri="{BB962C8B-B14F-4D97-AF65-F5344CB8AC3E}">
        <p14:creationId xmlns:p14="http://schemas.microsoft.com/office/powerpoint/2010/main" val="387437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additive="base">
                                        <p:cTn id="19" dur="500" fill="hold"/>
                                        <p:tgtEl>
                                          <p:spTgt spid="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9">
                                            <p:txEl>
                                              <p:pRg st="4" end="4"/>
                                            </p:txEl>
                                          </p:spTgt>
                                        </p:tgtEl>
                                        <p:attrNameLst>
                                          <p:attrName>style.visibility</p:attrName>
                                        </p:attrNameLst>
                                      </p:cBhvr>
                                      <p:to>
                                        <p:strVal val="visible"/>
                                      </p:to>
                                    </p:set>
                                    <p:anim calcmode="lin" valueType="num">
                                      <p:cBhvr additive="base">
                                        <p:cTn id="25" dur="500" fill="hold"/>
                                        <p:tgtEl>
                                          <p:spTgt spid="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9">
                                            <p:txEl>
                                              <p:pRg st="5" end="5"/>
                                            </p:txEl>
                                          </p:spTgt>
                                        </p:tgtEl>
                                        <p:attrNameLst>
                                          <p:attrName>style.visibility</p:attrName>
                                        </p:attrNameLst>
                                      </p:cBhvr>
                                      <p:to>
                                        <p:strVal val="visible"/>
                                      </p:to>
                                    </p:set>
                                    <p:anim calcmode="lin" valueType="num">
                                      <p:cBhvr additive="base">
                                        <p:cTn id="31" dur="500" fill="hold"/>
                                        <p:tgtEl>
                                          <p:spTgt spid="9">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 calcmode="lin" valueType="num">
                                      <p:cBhvr additive="base">
                                        <p:cTn id="37" dur="500" fill="hold"/>
                                        <p:tgtEl>
                                          <p:spTgt spid="9">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9">
                                            <p:txEl>
                                              <p:pRg st="7" end="7"/>
                                            </p:txEl>
                                          </p:spTgt>
                                        </p:tgtEl>
                                        <p:attrNameLst>
                                          <p:attrName>style.visibility</p:attrName>
                                        </p:attrNameLst>
                                      </p:cBhvr>
                                      <p:to>
                                        <p:strVal val="visible"/>
                                      </p:to>
                                    </p:set>
                                    <p:anim calcmode="lin" valueType="num">
                                      <p:cBhvr additive="base">
                                        <p:cTn id="43" dur="500" fill="hold"/>
                                        <p:tgtEl>
                                          <p:spTgt spid="9">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9">
                                            <p:txEl>
                                              <p:pRg st="8" end="8"/>
                                            </p:txEl>
                                          </p:spTgt>
                                        </p:tgtEl>
                                        <p:attrNameLst>
                                          <p:attrName>style.visibility</p:attrName>
                                        </p:attrNameLst>
                                      </p:cBhvr>
                                      <p:to>
                                        <p:strVal val="visible"/>
                                      </p:to>
                                    </p:set>
                                    <p:anim calcmode="lin" valueType="num">
                                      <p:cBhvr additive="base">
                                        <p:cTn id="49"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41</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Rechtsworkshops</a:t>
            </a:r>
          </a:p>
        </p:txBody>
      </p:sp>
      <p:sp>
        <p:nvSpPr>
          <p:cNvPr id="9" name="Textfeld 8"/>
          <p:cNvSpPr txBox="1"/>
          <p:nvPr/>
        </p:nvSpPr>
        <p:spPr>
          <a:xfrm>
            <a:off x="269505" y="1484784"/>
            <a:ext cx="8622975" cy="3819572"/>
          </a:xfrm>
          <a:prstGeom prst="rect">
            <a:avLst/>
          </a:prstGeom>
          <a:noFill/>
        </p:spPr>
        <p:txBody>
          <a:bodyPr wrap="square" rtlCol="0">
            <a:spAutoFit/>
          </a:bodyPr>
          <a:lstStyle/>
          <a:p>
            <a:pPr lvl="0">
              <a:lnSpc>
                <a:spcPct val="110000"/>
              </a:lnSpc>
              <a:spcAft>
                <a:spcPts val="1200"/>
              </a:spcAft>
            </a:pPr>
            <a:r>
              <a:rPr lang="de-DE" b="1" dirty="0"/>
              <a:t>Ergebnisse der beiden Workshops zu Rechtsprechung und Rechtsanwendung am 5.12.2017 und 21.3.2018 zu erwarteten Änderungen:</a:t>
            </a:r>
          </a:p>
          <a:p>
            <a:pPr marL="285750" indent="-285750">
              <a:lnSpc>
                <a:spcPct val="110000"/>
              </a:lnSpc>
              <a:spcBef>
                <a:spcPts val="600"/>
              </a:spcBef>
              <a:buFont typeface="Arial" panose="020B0604020202020204" pitchFamily="34" charset="0"/>
              <a:buChar char="•"/>
            </a:pPr>
            <a:r>
              <a:rPr lang="de-DE" sz="1600" dirty="0"/>
              <a:t>Die Ermittlung der Erheblichkeit durch eine quantifizierende Betrachtung wird als problematisch angesehen; der bisherige qualitative Ansatz wird als praktikabler und gerechter angesehen.</a:t>
            </a:r>
          </a:p>
          <a:p>
            <a:pPr marL="285750" indent="-285750">
              <a:lnSpc>
                <a:spcPct val="110000"/>
              </a:lnSpc>
              <a:spcBef>
                <a:spcPts val="600"/>
              </a:spcBef>
              <a:buFont typeface="Arial" panose="020B0604020202020204" pitchFamily="34" charset="0"/>
              <a:buChar char="•"/>
            </a:pPr>
            <a:r>
              <a:rPr lang="de-DE" sz="1600" dirty="0"/>
              <a:t>Auf den hohen Aufwand für Verwaltung und Gerichte bei der Einführung eines quantitativ definierten Leistungsanspruchs in der Pflegeversicherung (SGB XI) wird hingewiesen. Härten konnten dort allerdings durch das darunter liegende SGB XII-System abgefangen werden.</a:t>
            </a:r>
          </a:p>
          <a:p>
            <a:pPr marL="285750" indent="-285750">
              <a:lnSpc>
                <a:spcPct val="110000"/>
              </a:lnSpc>
              <a:spcBef>
                <a:spcPts val="600"/>
              </a:spcBef>
              <a:buFont typeface="Arial" panose="020B0604020202020204" pitchFamily="34" charset="0"/>
              <a:buChar char="•"/>
            </a:pPr>
            <a:r>
              <a:rPr lang="de-DE" sz="1600" dirty="0"/>
              <a:t>Bei Einführung der neuen Systematik wird eine deutliche Zunahme der Anzahl von Widerspruchs- und Klageverfahren erwartet.</a:t>
            </a:r>
          </a:p>
          <a:p>
            <a:pPr lvl="0">
              <a:lnSpc>
                <a:spcPct val="110000"/>
              </a:lnSpc>
              <a:spcBef>
                <a:spcPts val="600"/>
              </a:spcBef>
              <a:tabLst>
                <a:tab pos="4481513" algn="l"/>
              </a:tabLst>
            </a:pPr>
            <a:endParaRPr lang="de-DE" sz="1400" dirty="0"/>
          </a:p>
        </p:txBody>
      </p:sp>
    </p:spTree>
    <p:extLst>
      <p:ext uri="{BB962C8B-B14F-4D97-AF65-F5344CB8AC3E}">
        <p14:creationId xmlns:p14="http://schemas.microsoft.com/office/powerpoint/2010/main" val="2243512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additive="base">
                                        <p:cTn id="1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87472" y="1844824"/>
            <a:ext cx="8352000" cy="3024335"/>
          </a:xfrm>
        </p:spPr>
        <p:txBody>
          <a:bodyPr>
            <a:noAutofit/>
          </a:bodyPr>
          <a:lstStyle/>
          <a:p>
            <a:pPr marL="514350" indent="-514350">
              <a:spcBef>
                <a:spcPts val="600"/>
              </a:spcBef>
              <a:spcAft>
                <a:spcPts val="600"/>
              </a:spcAft>
              <a:buFont typeface="+mj-lt"/>
              <a:buAutoNum type="arabicPeriod"/>
            </a:pPr>
            <a:r>
              <a:rPr lang="en-US" sz="2000" dirty="0"/>
              <a:t>Forschungskonzept</a:t>
            </a:r>
          </a:p>
          <a:p>
            <a:pPr marL="514350" indent="-514350">
              <a:spcBef>
                <a:spcPts val="600"/>
              </a:spcBef>
              <a:spcAft>
                <a:spcPts val="600"/>
              </a:spcAft>
              <a:buFont typeface="+mj-lt"/>
              <a:buAutoNum type="arabicPeriod"/>
            </a:pPr>
            <a:r>
              <a:rPr lang="de-DE" sz="2000" dirty="0"/>
              <a:t>Projektverlauf</a:t>
            </a:r>
          </a:p>
          <a:p>
            <a:pPr marL="514350" indent="-514350">
              <a:spcBef>
                <a:spcPts val="600"/>
              </a:spcBef>
              <a:spcAft>
                <a:spcPts val="600"/>
              </a:spcAft>
              <a:buFont typeface="+mj-lt"/>
              <a:buAutoNum type="arabicPeriod"/>
            </a:pPr>
            <a:r>
              <a:rPr lang="de-DE" sz="2000" dirty="0"/>
              <a:t>Ergebnisse der Aktenanalyse</a:t>
            </a:r>
          </a:p>
          <a:p>
            <a:pPr marL="514350" indent="-514350">
              <a:spcBef>
                <a:spcPts val="600"/>
              </a:spcBef>
              <a:spcAft>
                <a:spcPts val="600"/>
              </a:spcAft>
              <a:buFont typeface="+mj-lt"/>
              <a:buAutoNum type="arabicPeriod"/>
            </a:pPr>
            <a:r>
              <a:rPr lang="de-DE" sz="2000" dirty="0"/>
              <a:t>Ergebnisse der Interviews</a:t>
            </a:r>
          </a:p>
          <a:p>
            <a:pPr marL="514350" indent="-514350">
              <a:spcBef>
                <a:spcPts val="600"/>
              </a:spcBef>
              <a:spcAft>
                <a:spcPts val="600"/>
              </a:spcAft>
              <a:buFont typeface="+mj-lt"/>
              <a:buAutoNum type="arabicPeriod"/>
            </a:pPr>
            <a:r>
              <a:rPr lang="de-DE" sz="2000" dirty="0"/>
              <a:t>Ergebnisse des Rechtsworkshops</a:t>
            </a:r>
          </a:p>
          <a:p>
            <a:pPr marL="514350" indent="-514350">
              <a:spcBef>
                <a:spcPts val="600"/>
              </a:spcBef>
              <a:spcAft>
                <a:spcPts val="600"/>
              </a:spcAft>
              <a:buFont typeface="+mj-lt"/>
              <a:buAutoNum type="arabicPeriod"/>
            </a:pPr>
            <a:r>
              <a:rPr lang="de-DE" sz="2000" b="1" dirty="0"/>
              <a:t>Beantwortung der Forschungsfragen</a:t>
            </a:r>
          </a:p>
          <a:p>
            <a:pPr marL="514350" indent="-514350">
              <a:spcBef>
                <a:spcPts val="600"/>
              </a:spcBef>
              <a:spcAft>
                <a:spcPts val="600"/>
              </a:spcAft>
              <a:buFont typeface="+mj-lt"/>
              <a:buAutoNum type="arabicPeriod"/>
            </a:pPr>
            <a:r>
              <a:rPr lang="de-DE" sz="2000" dirty="0"/>
              <a:t>Vorläufiges Fazit</a:t>
            </a:r>
          </a:p>
          <a:p>
            <a:pPr marL="514350" indent="-514350">
              <a:spcBef>
                <a:spcPts val="600"/>
              </a:spcBef>
              <a:spcAft>
                <a:spcPts val="600"/>
              </a:spcAft>
              <a:buFont typeface="+mj-lt"/>
              <a:buAutoNum type="arabicPeriod"/>
            </a:pPr>
            <a:r>
              <a:rPr lang="de-DE" sz="2000" dirty="0"/>
              <a:t>Weiteres Vorgehen</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42</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Gliederung</a:t>
            </a:r>
          </a:p>
        </p:txBody>
      </p:sp>
    </p:spTree>
    <p:extLst>
      <p:ext uri="{BB962C8B-B14F-4D97-AF65-F5344CB8AC3E}">
        <p14:creationId xmlns:p14="http://schemas.microsoft.com/office/powerpoint/2010/main" val="42617536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72839" y="1628800"/>
            <a:ext cx="8352000" cy="3024335"/>
          </a:xfrm>
        </p:spPr>
        <p:txBody>
          <a:bodyPr>
            <a:noAutofit/>
          </a:bodyPr>
          <a:lstStyle/>
          <a:p>
            <a:pPr marL="514350" indent="-514350">
              <a:spcBef>
                <a:spcPts val="600"/>
              </a:spcBef>
              <a:spcAft>
                <a:spcPts val="600"/>
              </a:spcAft>
              <a:buFont typeface="+mj-lt"/>
              <a:buAutoNum type="arabicPeriod"/>
            </a:pPr>
            <a:r>
              <a:rPr lang="en-US" sz="2000" dirty="0" err="1"/>
              <a:t>Vorgeschichte</a:t>
            </a:r>
            <a:endParaRPr lang="en-US" sz="2000" dirty="0"/>
          </a:p>
          <a:p>
            <a:pPr marL="514350" indent="-514350">
              <a:spcBef>
                <a:spcPts val="600"/>
              </a:spcBef>
              <a:spcAft>
                <a:spcPts val="600"/>
              </a:spcAft>
              <a:buFont typeface="+mj-lt"/>
              <a:buAutoNum type="arabicPeriod"/>
            </a:pPr>
            <a:r>
              <a:rPr lang="en-US" sz="2000" dirty="0"/>
              <a:t>Forschungskonzept</a:t>
            </a:r>
          </a:p>
          <a:p>
            <a:pPr marL="514350" indent="-514350">
              <a:spcBef>
                <a:spcPts val="600"/>
              </a:spcBef>
              <a:spcAft>
                <a:spcPts val="600"/>
              </a:spcAft>
              <a:buFont typeface="+mj-lt"/>
              <a:buAutoNum type="arabicPeriod"/>
            </a:pPr>
            <a:r>
              <a:rPr lang="de-DE" sz="2000" dirty="0"/>
              <a:t>Projektverlauf</a:t>
            </a:r>
          </a:p>
          <a:p>
            <a:pPr marL="514350" indent="-514350">
              <a:spcBef>
                <a:spcPts val="600"/>
              </a:spcBef>
              <a:spcAft>
                <a:spcPts val="600"/>
              </a:spcAft>
              <a:buFont typeface="+mj-lt"/>
              <a:buAutoNum type="arabicPeriod"/>
            </a:pPr>
            <a:r>
              <a:rPr lang="de-DE" sz="2000" dirty="0"/>
              <a:t>Ergebnisse der Aktenanalyse</a:t>
            </a:r>
          </a:p>
          <a:p>
            <a:pPr marL="514350" indent="-514350">
              <a:spcBef>
                <a:spcPts val="600"/>
              </a:spcBef>
              <a:spcAft>
                <a:spcPts val="600"/>
              </a:spcAft>
              <a:buFont typeface="+mj-lt"/>
              <a:buAutoNum type="arabicPeriod"/>
            </a:pPr>
            <a:r>
              <a:rPr lang="de-DE" sz="2000" dirty="0"/>
              <a:t>Ergebnisse der Interviews</a:t>
            </a:r>
          </a:p>
          <a:p>
            <a:pPr marL="514350" indent="-514350">
              <a:spcBef>
                <a:spcPts val="600"/>
              </a:spcBef>
              <a:spcAft>
                <a:spcPts val="600"/>
              </a:spcAft>
              <a:buFont typeface="+mj-lt"/>
              <a:buAutoNum type="arabicPeriod"/>
            </a:pPr>
            <a:r>
              <a:rPr lang="de-DE" sz="2000" dirty="0"/>
              <a:t>Ergebnisse der Rechtsworkshops</a:t>
            </a:r>
          </a:p>
          <a:p>
            <a:pPr marL="514350" indent="-514350">
              <a:spcBef>
                <a:spcPts val="600"/>
              </a:spcBef>
              <a:spcAft>
                <a:spcPts val="600"/>
              </a:spcAft>
              <a:buFont typeface="+mj-lt"/>
              <a:buAutoNum type="arabicPeriod"/>
            </a:pPr>
            <a:r>
              <a:rPr lang="de-DE" sz="2000" b="1" dirty="0"/>
              <a:t>Beantwortung der Forschungsfragen</a:t>
            </a:r>
          </a:p>
          <a:p>
            <a:pPr marL="514350" indent="-514350">
              <a:spcBef>
                <a:spcPts val="600"/>
              </a:spcBef>
              <a:spcAft>
                <a:spcPts val="600"/>
              </a:spcAft>
              <a:buFont typeface="+mj-lt"/>
              <a:buAutoNum type="arabicPeriod"/>
            </a:pPr>
            <a:r>
              <a:rPr lang="de-DE" sz="2000" dirty="0"/>
              <a:t>Vorläufiges Fazit</a:t>
            </a:r>
          </a:p>
          <a:p>
            <a:pPr marL="514350" indent="-514350">
              <a:spcBef>
                <a:spcPts val="600"/>
              </a:spcBef>
              <a:spcAft>
                <a:spcPts val="600"/>
              </a:spcAft>
              <a:buFont typeface="+mj-lt"/>
              <a:buAutoNum type="arabicPeriod"/>
            </a:pPr>
            <a:r>
              <a:rPr lang="de-DE" sz="2000" dirty="0"/>
              <a:t>Arbeitsgruppe des BMAS</a:t>
            </a:r>
          </a:p>
          <a:p>
            <a:pPr marL="514350" indent="-514350">
              <a:spcBef>
                <a:spcPts val="600"/>
              </a:spcBef>
              <a:spcAft>
                <a:spcPts val="600"/>
              </a:spcAft>
              <a:buFont typeface="+mj-lt"/>
              <a:buAutoNum type="arabicPeriod"/>
            </a:pPr>
            <a:r>
              <a:rPr lang="de-DE" sz="2000" dirty="0"/>
              <a:t>Ausblick</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43</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Gliederung</a:t>
            </a:r>
          </a:p>
        </p:txBody>
      </p:sp>
    </p:spTree>
    <p:extLst>
      <p:ext uri="{BB962C8B-B14F-4D97-AF65-F5344CB8AC3E}">
        <p14:creationId xmlns:p14="http://schemas.microsoft.com/office/powerpoint/2010/main" val="22205678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44</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Forschungsfragen</a:t>
            </a:r>
          </a:p>
        </p:txBody>
      </p:sp>
      <p:sp>
        <p:nvSpPr>
          <p:cNvPr id="9" name="Textfeld 8"/>
          <p:cNvSpPr txBox="1"/>
          <p:nvPr/>
        </p:nvSpPr>
        <p:spPr>
          <a:xfrm>
            <a:off x="269505" y="1484784"/>
            <a:ext cx="8622975" cy="4595617"/>
          </a:xfrm>
          <a:prstGeom prst="rect">
            <a:avLst/>
          </a:prstGeom>
          <a:noFill/>
        </p:spPr>
        <p:txBody>
          <a:bodyPr wrap="square" rtlCol="0">
            <a:spAutoFit/>
          </a:bodyPr>
          <a:lstStyle/>
          <a:p>
            <a:pPr>
              <a:lnSpc>
                <a:spcPct val="110000"/>
              </a:lnSpc>
              <a:spcBef>
                <a:spcPts val="600"/>
              </a:spcBef>
              <a:tabLst>
                <a:tab pos="4481513" algn="l"/>
              </a:tabLst>
            </a:pPr>
            <a:r>
              <a:rPr lang="de-DE" sz="1600" dirty="0"/>
              <a:t>Im Rahmen des Forschungsvorhabens sollten </a:t>
            </a:r>
            <a:r>
              <a:rPr lang="de-DE" sz="1600" b="1" dirty="0"/>
              <a:t>6 Forschungsfragen</a:t>
            </a:r>
            <a:r>
              <a:rPr lang="de-DE" sz="1600" dirty="0"/>
              <a:t> beantwortet werden. Diese lauteten in Kurzform:</a:t>
            </a:r>
          </a:p>
          <a:p>
            <a:pPr marL="342900" indent="-342900">
              <a:lnSpc>
                <a:spcPct val="110000"/>
              </a:lnSpc>
              <a:spcBef>
                <a:spcPts val="600"/>
              </a:spcBef>
              <a:buFont typeface="+mj-lt"/>
              <a:buAutoNum type="arabicPeriod"/>
            </a:pPr>
            <a:r>
              <a:rPr lang="de-DE" sz="1600" dirty="0"/>
              <a:t>Wie lassen sich die in Artikel 25a § 99 Abs. 1 Satz 2 BTHG enthaltenen </a:t>
            </a:r>
            <a:r>
              <a:rPr lang="de-DE" sz="1600" b="1" dirty="0"/>
              <a:t>unbestimmten Rechtsbegriffe</a:t>
            </a:r>
            <a:r>
              <a:rPr lang="de-DE" sz="1600" dirty="0"/>
              <a:t> konkretisieren?</a:t>
            </a:r>
          </a:p>
          <a:p>
            <a:pPr marL="342900" indent="-342900">
              <a:lnSpc>
                <a:spcPct val="110000"/>
              </a:lnSpc>
              <a:spcBef>
                <a:spcPts val="600"/>
              </a:spcBef>
              <a:buFont typeface="+mj-lt"/>
              <a:buAutoNum type="arabicPeriod"/>
            </a:pPr>
            <a:r>
              <a:rPr lang="de-DE" sz="1600" dirty="0"/>
              <a:t>In welchem Verhältnis steht die </a:t>
            </a:r>
            <a:r>
              <a:rPr lang="de-DE" sz="1600" b="1" dirty="0"/>
              <a:t>Anzahl</a:t>
            </a:r>
            <a:r>
              <a:rPr lang="de-DE" sz="1600" dirty="0"/>
              <a:t> der Lebensbereiche mit Unterstützungsbedarf zu dem </a:t>
            </a:r>
            <a:r>
              <a:rPr lang="de-DE" sz="1600" b="1" dirty="0"/>
              <a:t>Ausmaß</a:t>
            </a:r>
            <a:r>
              <a:rPr lang="de-DE" sz="1600" dirty="0"/>
              <a:t> der jeweiligen Einschränkungen?</a:t>
            </a:r>
          </a:p>
          <a:p>
            <a:pPr marL="342900" indent="-342900">
              <a:lnSpc>
                <a:spcPct val="110000"/>
              </a:lnSpc>
              <a:spcBef>
                <a:spcPts val="600"/>
              </a:spcBef>
              <a:buFont typeface="+mj-lt"/>
              <a:buAutoNum type="arabicPeriod"/>
            </a:pPr>
            <a:r>
              <a:rPr lang="de-DE" sz="1600" dirty="0"/>
              <a:t>Welche Kriterien sind im Rahmen einer </a:t>
            </a:r>
            <a:r>
              <a:rPr lang="de-DE" sz="1600" b="1" dirty="0"/>
              <a:t>typisierenden Betrachtung</a:t>
            </a:r>
            <a:r>
              <a:rPr lang="de-DE" sz="1600" dirty="0"/>
              <a:t> der Unterstützungs-erfordernisse als spezifisch für die jeweiligen Formen der Beeinträchtigung anzusehen? </a:t>
            </a:r>
          </a:p>
          <a:p>
            <a:pPr marL="342900" indent="-342900">
              <a:lnSpc>
                <a:spcPct val="110000"/>
              </a:lnSpc>
              <a:spcBef>
                <a:spcPts val="600"/>
              </a:spcBef>
              <a:buFont typeface="+mj-lt"/>
              <a:buAutoNum type="arabicPeriod"/>
            </a:pPr>
            <a:r>
              <a:rPr lang="de-DE" sz="1600" dirty="0"/>
              <a:t>Welche Auswirkungen hat die Erweiterung der Definition um „</a:t>
            </a:r>
            <a:r>
              <a:rPr lang="de-DE" sz="1600" b="1" dirty="0"/>
              <a:t>Wechselwirkung mit einstellungs- und umweltbedingten Barrieren</a:t>
            </a:r>
            <a:r>
              <a:rPr lang="de-DE" sz="1600" dirty="0"/>
              <a:t>“ auf den leistungsberechtigten Personenkreis?</a:t>
            </a:r>
          </a:p>
          <a:p>
            <a:pPr marL="342900" indent="-342900">
              <a:lnSpc>
                <a:spcPct val="110000"/>
              </a:lnSpc>
              <a:spcBef>
                <a:spcPts val="600"/>
              </a:spcBef>
              <a:buFont typeface="+mj-lt"/>
              <a:buAutoNum type="arabicPeriod"/>
            </a:pPr>
            <a:r>
              <a:rPr lang="de-DE" sz="1600" dirty="0"/>
              <a:t>Welchen Stellenwert hat die ICF-Komponente „</a:t>
            </a:r>
            <a:r>
              <a:rPr lang="de-DE" sz="1600" b="1" dirty="0"/>
              <a:t>Körperfunktionen und </a:t>
            </a:r>
            <a:br>
              <a:rPr lang="de-DE" sz="1600" b="1" dirty="0"/>
            </a:br>
            <a:r>
              <a:rPr lang="de-DE" sz="1600" b="1" dirty="0"/>
              <a:t>-strukturen</a:t>
            </a:r>
            <a:r>
              <a:rPr lang="de-DE" sz="1600" dirty="0"/>
              <a:t>“ für die Definition? </a:t>
            </a:r>
          </a:p>
          <a:p>
            <a:pPr marL="342900" indent="-342900">
              <a:lnSpc>
                <a:spcPct val="110000"/>
              </a:lnSpc>
              <a:spcBef>
                <a:spcPts val="600"/>
              </a:spcBef>
              <a:buFont typeface="+mj-lt"/>
              <a:buAutoNum type="arabicPeriod"/>
            </a:pPr>
            <a:r>
              <a:rPr lang="de-DE" sz="1600" dirty="0"/>
              <a:t>Werden die zu Leistungen der </a:t>
            </a:r>
            <a:r>
              <a:rPr lang="de-DE" sz="1600" b="1" dirty="0"/>
              <a:t>Teilhabe am Arbeitsleben </a:t>
            </a:r>
            <a:r>
              <a:rPr lang="de-DE" sz="1600" dirty="0"/>
              <a:t>berechtigten Personen durch die Neudefinition erfasst?</a:t>
            </a:r>
          </a:p>
        </p:txBody>
      </p:sp>
    </p:spTree>
    <p:extLst>
      <p:ext uri="{BB962C8B-B14F-4D97-AF65-F5344CB8AC3E}">
        <p14:creationId xmlns:p14="http://schemas.microsoft.com/office/powerpoint/2010/main" val="3352066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additive="base">
                                        <p:cTn id="19" dur="500" fill="hold"/>
                                        <p:tgtEl>
                                          <p:spTgt spid="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9">
                                            <p:txEl>
                                              <p:pRg st="4" end="4"/>
                                            </p:txEl>
                                          </p:spTgt>
                                        </p:tgtEl>
                                        <p:attrNameLst>
                                          <p:attrName>style.visibility</p:attrName>
                                        </p:attrNameLst>
                                      </p:cBhvr>
                                      <p:to>
                                        <p:strVal val="visible"/>
                                      </p:to>
                                    </p:set>
                                    <p:anim calcmode="lin" valueType="num">
                                      <p:cBhvr additive="base">
                                        <p:cTn id="25" dur="500" fill="hold"/>
                                        <p:tgtEl>
                                          <p:spTgt spid="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9">
                                            <p:txEl>
                                              <p:pRg st="5" end="5"/>
                                            </p:txEl>
                                          </p:spTgt>
                                        </p:tgtEl>
                                        <p:attrNameLst>
                                          <p:attrName>style.visibility</p:attrName>
                                        </p:attrNameLst>
                                      </p:cBhvr>
                                      <p:to>
                                        <p:strVal val="visible"/>
                                      </p:to>
                                    </p:set>
                                    <p:anim calcmode="lin" valueType="num">
                                      <p:cBhvr additive="base">
                                        <p:cTn id="31" dur="500" fill="hold"/>
                                        <p:tgtEl>
                                          <p:spTgt spid="9">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 calcmode="lin" valueType="num">
                                      <p:cBhvr additive="base">
                                        <p:cTn id="37"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45</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Beantwortung der </a:t>
            </a:r>
            <a:br>
              <a:rPr lang="de-DE" sz="2400" dirty="0"/>
            </a:br>
            <a:r>
              <a:rPr lang="de-DE" sz="2400" dirty="0"/>
              <a:t>Forschungsfragen </a:t>
            </a:r>
          </a:p>
        </p:txBody>
      </p:sp>
      <p:pic>
        <p:nvPicPr>
          <p:cNvPr id="6145" name="Grafik 22">
            <a:extLst>
              <a:ext uri="{FF2B5EF4-FFF2-40B4-BE49-F238E27FC236}">
                <a16:creationId xmlns:a16="http://schemas.microsoft.com/office/drawing/2014/main" id="{6F4981C6-C518-4E90-8A1A-880EDF74AA1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0512" y="3148306"/>
            <a:ext cx="6134075" cy="222249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a16="http://schemas.microsoft.com/office/drawing/2014/main" id="{E43D8D07-EA68-43C1-9FE3-7DBED1E4F9E3}"/>
              </a:ext>
            </a:extLst>
          </p:cNvPr>
          <p:cNvSpPr>
            <a:spLocks noChangeArrowheads="1"/>
          </p:cNvSpPr>
          <p:nvPr/>
        </p:nvSpPr>
        <p:spPr bwMode="auto">
          <a:xfrm>
            <a:off x="188894" y="5370797"/>
            <a:ext cx="64087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Quelle: ISG / transfer Aktenanalyse 2017/2018, N = 1.796</a:t>
            </a:r>
            <a:endParaRPr kumimoji="0" lang="de-DE" altLang="de-DE" sz="2800" b="0" i="0" u="none" strike="noStrike" cap="none" normalizeH="0" baseline="0" dirty="0">
              <a:ln>
                <a:noFill/>
              </a:ln>
              <a:solidFill>
                <a:schemeClr val="tx1"/>
              </a:solidFill>
              <a:effectLst/>
              <a:latin typeface="Arial" panose="020B0604020202020204" pitchFamily="34" charset="0"/>
            </a:endParaRPr>
          </a:p>
        </p:txBody>
      </p:sp>
      <p:sp>
        <p:nvSpPr>
          <p:cNvPr id="10" name="Rechteck 9">
            <a:extLst>
              <a:ext uri="{FF2B5EF4-FFF2-40B4-BE49-F238E27FC236}">
                <a16:creationId xmlns:a16="http://schemas.microsoft.com/office/drawing/2014/main" id="{9F122A2E-038B-4655-9B8D-0C729C3F2CCC}"/>
              </a:ext>
            </a:extLst>
          </p:cNvPr>
          <p:cNvSpPr/>
          <p:nvPr/>
        </p:nvSpPr>
        <p:spPr>
          <a:xfrm>
            <a:off x="251520" y="1944535"/>
            <a:ext cx="8622976" cy="1077218"/>
          </a:xfrm>
          <a:prstGeom prst="rect">
            <a:avLst/>
          </a:prstGeom>
          <a:solidFill>
            <a:schemeClr val="accent1">
              <a:lumMod val="20000"/>
              <a:lumOff val="80000"/>
            </a:schemeClr>
          </a:solidFill>
        </p:spPr>
        <p:txBody>
          <a:bodyPr wrap="square">
            <a:spAutoFit/>
          </a:bodyPr>
          <a:lstStyle/>
          <a:p>
            <a:pPr algn="just">
              <a:spcBef>
                <a:spcPts val="600"/>
              </a:spcBef>
              <a:spcAft>
                <a:spcPts val="600"/>
              </a:spcAft>
            </a:pPr>
            <a:r>
              <a:rPr lang="de-DE" sz="1600" dirty="0">
                <a:latin typeface="Arial" panose="020B0604020202020204" pitchFamily="34" charset="0"/>
                <a:ea typeface="Calibri" panose="020F0502020204030204" pitchFamily="34" charset="0"/>
              </a:rPr>
              <a:t>Die Anteile der Personen, die zum Zeitpunkt der Untersuchung Leistungen der Eingliederungshilfe bezogen, die aber nach Anwendung der überprüften Kriterien nicht mehr leistungsberechtigt wären, fallen im Rahmen der Aktenanalyse je nach angewandter Untersuchungsmethode unterschiedlich aus:</a:t>
            </a:r>
          </a:p>
        </p:txBody>
      </p:sp>
      <p:sp>
        <p:nvSpPr>
          <p:cNvPr id="3" name="Rechteck 2">
            <a:extLst>
              <a:ext uri="{FF2B5EF4-FFF2-40B4-BE49-F238E27FC236}">
                <a16:creationId xmlns:a16="http://schemas.microsoft.com/office/drawing/2014/main" id="{519769FC-DD5F-4EEC-99B7-2CEE68F1AA96}"/>
              </a:ext>
            </a:extLst>
          </p:cNvPr>
          <p:cNvSpPr/>
          <p:nvPr/>
        </p:nvSpPr>
        <p:spPr>
          <a:xfrm>
            <a:off x="251520" y="5672823"/>
            <a:ext cx="8622976" cy="338554"/>
          </a:xfrm>
          <a:prstGeom prst="rect">
            <a:avLst/>
          </a:prstGeom>
          <a:solidFill>
            <a:schemeClr val="accent1">
              <a:lumMod val="20000"/>
              <a:lumOff val="80000"/>
            </a:schemeClr>
          </a:solidFill>
        </p:spPr>
        <p:txBody>
          <a:bodyPr wrap="square">
            <a:spAutoFit/>
          </a:bodyPr>
          <a:lstStyle/>
          <a:p>
            <a:r>
              <a:rPr lang="de-DE" sz="1600" dirty="0">
                <a:latin typeface="Arial" panose="020B0604020202020204" pitchFamily="34" charset="0"/>
                <a:ea typeface="Calibri" panose="020F0502020204030204" pitchFamily="34" charset="0"/>
              </a:rPr>
              <a:t>Die Auswertung der Interviews bestätigt die Ergebnisse der Aktenanalyse</a:t>
            </a:r>
            <a:endParaRPr lang="de-DE" sz="1600" dirty="0"/>
          </a:p>
        </p:txBody>
      </p:sp>
      <p:sp>
        <p:nvSpPr>
          <p:cNvPr id="8" name="Rechteck 7">
            <a:extLst>
              <a:ext uri="{FF2B5EF4-FFF2-40B4-BE49-F238E27FC236}">
                <a16:creationId xmlns:a16="http://schemas.microsoft.com/office/drawing/2014/main" id="{CE91C17B-1A0D-439E-8D0B-C903E124B98C}"/>
              </a:ext>
            </a:extLst>
          </p:cNvPr>
          <p:cNvSpPr/>
          <p:nvPr/>
        </p:nvSpPr>
        <p:spPr>
          <a:xfrm>
            <a:off x="164595" y="1487203"/>
            <a:ext cx="8709901" cy="298736"/>
          </a:xfrm>
          <a:prstGeom prst="rect">
            <a:avLst/>
          </a:prstGeom>
        </p:spPr>
        <p:txBody>
          <a:bodyPr wrap="square">
            <a:spAutoFit/>
          </a:bodyPr>
          <a:lstStyle/>
          <a:p>
            <a:pPr marL="342900" lvl="0" indent="-342900" algn="just">
              <a:lnSpc>
                <a:spcPts val="1600"/>
              </a:lnSpc>
              <a:spcBef>
                <a:spcPts val="600"/>
              </a:spcBef>
              <a:spcAft>
                <a:spcPts val="0"/>
              </a:spcAft>
              <a:buFont typeface="+mj-lt"/>
              <a:buAutoNum type="arabicParenBoth"/>
            </a:pPr>
            <a:r>
              <a:rPr lang="de-DE" sz="1600" i="1" dirty="0">
                <a:latin typeface="Arial" panose="020B0604020202020204" pitchFamily="34" charset="0"/>
                <a:ea typeface="Calibri" panose="020F0502020204030204" pitchFamily="34" charset="0"/>
              </a:rPr>
              <a:t>Konkretisierung der unbestimmten Rechtsbegriffe in Artikel 25a § 99 Abs. 1 Satz 2 BTHG</a:t>
            </a:r>
            <a:endParaRPr lang="de-DE" sz="1600" dirty="0">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4238207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46</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Beantwortung der </a:t>
            </a:r>
            <a:br>
              <a:rPr lang="de-DE" sz="2400" dirty="0"/>
            </a:br>
            <a:r>
              <a:rPr lang="de-DE" sz="2400" dirty="0"/>
              <a:t>Forschungsfrage (1) </a:t>
            </a:r>
          </a:p>
        </p:txBody>
      </p:sp>
      <p:sp>
        <p:nvSpPr>
          <p:cNvPr id="10" name="Rechteck 9">
            <a:extLst>
              <a:ext uri="{FF2B5EF4-FFF2-40B4-BE49-F238E27FC236}">
                <a16:creationId xmlns:a16="http://schemas.microsoft.com/office/drawing/2014/main" id="{9F122A2E-038B-4655-9B8D-0C729C3F2CCC}"/>
              </a:ext>
            </a:extLst>
          </p:cNvPr>
          <p:cNvSpPr/>
          <p:nvPr/>
        </p:nvSpPr>
        <p:spPr>
          <a:xfrm>
            <a:off x="251520" y="2132856"/>
            <a:ext cx="8622976" cy="1754326"/>
          </a:xfrm>
          <a:prstGeom prst="rect">
            <a:avLst/>
          </a:prstGeom>
          <a:solidFill>
            <a:schemeClr val="accent1">
              <a:lumMod val="20000"/>
              <a:lumOff val="80000"/>
            </a:schemeClr>
          </a:solidFill>
        </p:spPr>
        <p:txBody>
          <a:bodyPr wrap="square">
            <a:spAutoFit/>
          </a:bodyPr>
          <a:lstStyle/>
          <a:p>
            <a:pPr algn="just">
              <a:spcBef>
                <a:spcPts val="600"/>
              </a:spcBef>
              <a:spcAft>
                <a:spcPts val="600"/>
              </a:spcAft>
            </a:pPr>
            <a:r>
              <a:rPr lang="de-DE" dirty="0">
                <a:latin typeface="Arial" panose="020B0604020202020204" pitchFamily="34" charset="0"/>
                <a:ea typeface="Calibri" panose="020F0502020204030204" pitchFamily="34" charset="0"/>
              </a:rPr>
              <a:t>Der Versuch, den leistungsberechtigten Personenkreises durch Benennung einer bestimmten Anzahl von Bereichen, in denen Einschränkungen festzustellen sind, würde somit einerseits zum Ausschluss einer Teilgruppe von Personen führen, die nach geltendem Recht leistungsberechtigt sind. Andererseits würde von den Personen, die keine Leistungsbezieher waren, ein erheblicher Anteil zum leistungsberechtigten Personenkreis hinzukommen. </a:t>
            </a:r>
          </a:p>
        </p:txBody>
      </p:sp>
      <p:sp>
        <p:nvSpPr>
          <p:cNvPr id="11" name="Rechteck 10">
            <a:extLst>
              <a:ext uri="{FF2B5EF4-FFF2-40B4-BE49-F238E27FC236}">
                <a16:creationId xmlns:a16="http://schemas.microsoft.com/office/drawing/2014/main" id="{C458F8F4-F3CC-451E-818E-2DAC790C8F1B}"/>
              </a:ext>
            </a:extLst>
          </p:cNvPr>
          <p:cNvSpPr/>
          <p:nvPr/>
        </p:nvSpPr>
        <p:spPr>
          <a:xfrm>
            <a:off x="164595" y="1487203"/>
            <a:ext cx="8709901" cy="502702"/>
          </a:xfrm>
          <a:prstGeom prst="rect">
            <a:avLst/>
          </a:prstGeom>
        </p:spPr>
        <p:txBody>
          <a:bodyPr wrap="square">
            <a:spAutoFit/>
          </a:bodyPr>
          <a:lstStyle/>
          <a:p>
            <a:pPr marL="342900" lvl="0" indent="-342900" algn="just">
              <a:lnSpc>
                <a:spcPts val="1600"/>
              </a:lnSpc>
              <a:spcBef>
                <a:spcPts val="600"/>
              </a:spcBef>
              <a:spcAft>
                <a:spcPts val="0"/>
              </a:spcAft>
              <a:buFont typeface="+mj-lt"/>
              <a:buAutoNum type="arabicParenBoth" startAt="2"/>
            </a:pPr>
            <a:r>
              <a:rPr lang="de-DE" sz="1600" i="1" dirty="0">
                <a:latin typeface="Arial" panose="020B0604020202020204" pitchFamily="34" charset="0"/>
                <a:ea typeface="Calibri" panose="020F0502020204030204" pitchFamily="34" charset="0"/>
              </a:rPr>
              <a:t>Verhältnis der Anzahl der Lebensbereiche mit Unterstützungsbedarf zu dem Ausmaß der jeweiligen Einschränkungen</a:t>
            </a:r>
            <a:endParaRPr lang="de-DE" sz="1600" dirty="0">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6029114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47</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Beantwortung der </a:t>
            </a:r>
            <a:br>
              <a:rPr lang="de-DE" sz="2400" dirty="0"/>
            </a:br>
            <a:r>
              <a:rPr lang="de-DE" sz="2400" dirty="0"/>
              <a:t>Forschungsfragen </a:t>
            </a:r>
          </a:p>
        </p:txBody>
      </p:sp>
      <p:sp>
        <p:nvSpPr>
          <p:cNvPr id="10" name="Rechteck 9">
            <a:extLst>
              <a:ext uri="{FF2B5EF4-FFF2-40B4-BE49-F238E27FC236}">
                <a16:creationId xmlns:a16="http://schemas.microsoft.com/office/drawing/2014/main" id="{9F122A2E-038B-4655-9B8D-0C729C3F2CCC}"/>
              </a:ext>
            </a:extLst>
          </p:cNvPr>
          <p:cNvSpPr/>
          <p:nvPr/>
        </p:nvSpPr>
        <p:spPr>
          <a:xfrm>
            <a:off x="328256" y="2270558"/>
            <a:ext cx="8478496" cy="3262432"/>
          </a:xfrm>
          <a:prstGeom prst="rect">
            <a:avLst/>
          </a:prstGeom>
          <a:solidFill>
            <a:schemeClr val="accent1">
              <a:lumMod val="20000"/>
              <a:lumOff val="80000"/>
            </a:schemeClr>
          </a:solidFill>
        </p:spPr>
        <p:txBody>
          <a:bodyPr wrap="square">
            <a:spAutoFit/>
          </a:bodyPr>
          <a:lstStyle/>
          <a:p>
            <a:pPr algn="just">
              <a:spcBef>
                <a:spcPts val="600"/>
              </a:spcBef>
              <a:spcAft>
                <a:spcPts val="600"/>
              </a:spcAft>
            </a:pPr>
            <a:r>
              <a:rPr lang="de-DE" sz="1600" dirty="0">
                <a:latin typeface="Arial" panose="020B0604020202020204" pitchFamily="34" charset="0"/>
                <a:ea typeface="Calibri" panose="020F0502020204030204" pitchFamily="34" charset="0"/>
              </a:rPr>
              <a:t>Eine Faktorenanalyse auf Basis der Aktenauswertungen hat für Personen mit </a:t>
            </a:r>
            <a:r>
              <a:rPr lang="de-DE" sz="1600" b="1" dirty="0">
                <a:latin typeface="Arial" panose="020B0604020202020204" pitchFamily="34" charset="0"/>
                <a:ea typeface="Calibri" panose="020F0502020204030204" pitchFamily="34" charset="0"/>
              </a:rPr>
              <a:t>geistigen Be-hinderungen und Sinnesbehinderungen </a:t>
            </a:r>
            <a:r>
              <a:rPr lang="de-DE" sz="1600" dirty="0">
                <a:latin typeface="Arial" panose="020B0604020202020204" pitchFamily="34" charset="0"/>
                <a:ea typeface="Calibri" panose="020F0502020204030204" pitchFamily="34" charset="0"/>
              </a:rPr>
              <a:t>einen insbesondere </a:t>
            </a:r>
            <a:r>
              <a:rPr lang="de-DE" sz="1600" b="1" dirty="0">
                <a:latin typeface="Arial" panose="020B0604020202020204" pitchFamily="34" charset="0"/>
                <a:ea typeface="Calibri" panose="020F0502020204030204" pitchFamily="34" charset="0"/>
              </a:rPr>
              <a:t>kognitiv-kommunikativen</a:t>
            </a:r>
            <a:r>
              <a:rPr lang="de-DE" sz="1600" dirty="0">
                <a:latin typeface="Arial" panose="020B0604020202020204" pitchFamily="34" charset="0"/>
                <a:ea typeface="Calibri" panose="020F0502020204030204" pitchFamily="34" charset="0"/>
              </a:rPr>
              <a:t> </a:t>
            </a:r>
            <a:r>
              <a:rPr lang="de-DE" sz="1600" b="1" dirty="0">
                <a:latin typeface="Arial" panose="020B0604020202020204" pitchFamily="34" charset="0"/>
                <a:ea typeface="Calibri" panose="020F0502020204030204" pitchFamily="34" charset="0"/>
              </a:rPr>
              <a:t>Unterstützungsbedarf</a:t>
            </a:r>
            <a:r>
              <a:rPr lang="de-DE" sz="1600" dirty="0">
                <a:latin typeface="Arial" panose="020B0604020202020204" pitchFamily="34" charset="0"/>
                <a:ea typeface="Calibri" panose="020F0502020204030204" pitchFamily="34" charset="0"/>
              </a:rPr>
              <a:t> ergeben. </a:t>
            </a:r>
          </a:p>
          <a:p>
            <a:pPr algn="just">
              <a:spcBef>
                <a:spcPts val="600"/>
              </a:spcBef>
              <a:spcAft>
                <a:spcPts val="600"/>
              </a:spcAft>
            </a:pPr>
            <a:r>
              <a:rPr lang="de-DE" sz="1600" dirty="0">
                <a:latin typeface="Arial" panose="020B0604020202020204" pitchFamily="34" charset="0"/>
                <a:ea typeface="Calibri" panose="020F0502020204030204" pitchFamily="34" charset="0"/>
              </a:rPr>
              <a:t>Für Personen mit </a:t>
            </a:r>
            <a:r>
              <a:rPr lang="de-DE" sz="1600" b="1" dirty="0">
                <a:latin typeface="Arial" panose="020B0604020202020204" pitchFamily="34" charset="0"/>
                <a:ea typeface="Calibri" panose="020F0502020204030204" pitchFamily="34" charset="0"/>
              </a:rPr>
              <a:t>Körperbehinderung und ältere Menschen mit Sehbehinderung </a:t>
            </a:r>
            <a:r>
              <a:rPr lang="de-DE" sz="1600" dirty="0">
                <a:latin typeface="Arial" panose="020B0604020202020204" pitchFamily="34" charset="0"/>
                <a:ea typeface="Calibri" panose="020F0502020204030204" pitchFamily="34" charset="0"/>
              </a:rPr>
              <a:t>hat diese Analyse einen typischen Unterstützungsbedarf im Bereich der </a:t>
            </a:r>
            <a:r>
              <a:rPr lang="de-DE" sz="1600" b="1" dirty="0">
                <a:latin typeface="Arial" panose="020B0604020202020204" pitchFamily="34" charset="0"/>
                <a:ea typeface="Calibri" panose="020F0502020204030204" pitchFamily="34" charset="0"/>
              </a:rPr>
              <a:t>Mobilität und Selbstversorgung</a:t>
            </a:r>
            <a:r>
              <a:rPr lang="de-DE" sz="1600" dirty="0">
                <a:latin typeface="Arial" panose="020B0604020202020204" pitchFamily="34" charset="0"/>
                <a:ea typeface="Calibri" panose="020F0502020204030204" pitchFamily="34" charset="0"/>
              </a:rPr>
              <a:t> ergeben. </a:t>
            </a:r>
          </a:p>
          <a:p>
            <a:pPr algn="just">
              <a:spcBef>
                <a:spcPts val="600"/>
              </a:spcBef>
              <a:spcAft>
                <a:spcPts val="600"/>
              </a:spcAft>
            </a:pPr>
            <a:r>
              <a:rPr lang="de-DE" sz="1600" dirty="0">
                <a:latin typeface="Arial" panose="020B0604020202020204" pitchFamily="34" charset="0"/>
                <a:ea typeface="Calibri" panose="020F0502020204030204" pitchFamily="34" charset="0"/>
              </a:rPr>
              <a:t>Für Personen mit </a:t>
            </a:r>
            <a:r>
              <a:rPr lang="de-DE" sz="1600" b="1" dirty="0">
                <a:latin typeface="Arial" panose="020B0604020202020204" pitchFamily="34" charset="0"/>
                <a:ea typeface="Calibri" panose="020F0502020204030204" pitchFamily="34" charset="0"/>
              </a:rPr>
              <a:t>seelischer Behinderung </a:t>
            </a:r>
            <a:r>
              <a:rPr lang="de-DE" sz="1600" dirty="0">
                <a:latin typeface="Arial" panose="020B0604020202020204" pitchFamily="34" charset="0"/>
                <a:ea typeface="Calibri" panose="020F0502020204030204" pitchFamily="34" charset="0"/>
              </a:rPr>
              <a:t>und besonders mit </a:t>
            </a:r>
            <a:r>
              <a:rPr lang="de-DE" sz="1600" b="1" dirty="0">
                <a:latin typeface="Arial" panose="020B0604020202020204" pitchFamily="34" charset="0"/>
                <a:ea typeface="Calibri" panose="020F0502020204030204" pitchFamily="34" charset="0"/>
              </a:rPr>
              <a:t>Suchterkrankungen </a:t>
            </a:r>
            <a:r>
              <a:rPr lang="de-DE" sz="1600" dirty="0">
                <a:latin typeface="Arial" panose="020B0604020202020204" pitchFamily="34" charset="0"/>
                <a:ea typeface="Calibri" panose="020F0502020204030204" pitchFamily="34" charset="0"/>
              </a:rPr>
              <a:t>konnten dagegen </a:t>
            </a:r>
            <a:r>
              <a:rPr lang="de-DE" sz="1600" b="1" dirty="0">
                <a:latin typeface="Arial" panose="020B0604020202020204" pitchFamily="34" charset="0"/>
                <a:ea typeface="Calibri" panose="020F0502020204030204" pitchFamily="34" charset="0"/>
              </a:rPr>
              <a:t>keine typischen Unterstützungsbedarfe </a:t>
            </a:r>
            <a:r>
              <a:rPr lang="de-DE" sz="1600" dirty="0">
                <a:latin typeface="Arial" panose="020B0604020202020204" pitchFamily="34" charset="0"/>
                <a:ea typeface="Calibri" panose="020F0502020204030204" pitchFamily="34" charset="0"/>
              </a:rPr>
              <a:t>ermittelt werden. </a:t>
            </a:r>
          </a:p>
          <a:p>
            <a:pPr algn="just">
              <a:spcBef>
                <a:spcPts val="600"/>
              </a:spcBef>
              <a:spcAft>
                <a:spcPts val="600"/>
              </a:spcAft>
            </a:pPr>
            <a:r>
              <a:rPr lang="de-DE" sz="1600" dirty="0">
                <a:latin typeface="Arial" panose="020B0604020202020204" pitchFamily="34" charset="0"/>
                <a:ea typeface="Calibri" panose="020F0502020204030204" pitchFamily="34" charset="0"/>
              </a:rPr>
              <a:t>Soweit typische Konstellationen ermittelt werden konnten, bleiben diese allerdings </a:t>
            </a:r>
            <a:r>
              <a:rPr lang="de-DE" sz="1600" b="1" dirty="0">
                <a:latin typeface="Arial" panose="020B0604020202020204" pitchFamily="34" charset="0"/>
                <a:ea typeface="Calibri" panose="020F0502020204030204" pitchFamily="34" charset="0"/>
              </a:rPr>
              <a:t>recht allgemein </a:t>
            </a:r>
            <a:r>
              <a:rPr lang="de-DE" sz="1600" dirty="0">
                <a:latin typeface="Arial" panose="020B0604020202020204" pitchFamily="34" charset="0"/>
                <a:ea typeface="Calibri" panose="020F0502020204030204" pitchFamily="34" charset="0"/>
              </a:rPr>
              <a:t>und sind daher für die Konkretisierung des leistungsberechtigten Personen-kreises nur </a:t>
            </a:r>
            <a:r>
              <a:rPr lang="de-DE" sz="1600" b="1" dirty="0">
                <a:latin typeface="Arial" panose="020B0604020202020204" pitchFamily="34" charset="0"/>
                <a:ea typeface="Calibri" panose="020F0502020204030204" pitchFamily="34" charset="0"/>
              </a:rPr>
              <a:t>begrenzt hilfreich</a:t>
            </a:r>
            <a:r>
              <a:rPr lang="de-DE" sz="1600" dirty="0">
                <a:latin typeface="Arial" panose="020B0604020202020204" pitchFamily="34" charset="0"/>
                <a:ea typeface="Calibri" panose="020F0502020204030204" pitchFamily="34" charset="0"/>
              </a:rPr>
              <a:t>.</a:t>
            </a:r>
          </a:p>
        </p:txBody>
      </p:sp>
      <p:sp>
        <p:nvSpPr>
          <p:cNvPr id="2" name="Rechteck 1">
            <a:extLst>
              <a:ext uri="{FF2B5EF4-FFF2-40B4-BE49-F238E27FC236}">
                <a16:creationId xmlns:a16="http://schemas.microsoft.com/office/drawing/2014/main" id="{7C498EB9-4E6A-4CF8-B67B-A37C17BF9A70}"/>
              </a:ext>
            </a:extLst>
          </p:cNvPr>
          <p:cNvSpPr/>
          <p:nvPr/>
        </p:nvSpPr>
        <p:spPr>
          <a:xfrm>
            <a:off x="251520" y="1628800"/>
            <a:ext cx="8631968" cy="338554"/>
          </a:xfrm>
          <a:prstGeom prst="rect">
            <a:avLst/>
          </a:prstGeom>
        </p:spPr>
        <p:txBody>
          <a:bodyPr wrap="square">
            <a:spAutoFit/>
          </a:bodyPr>
          <a:lstStyle/>
          <a:p>
            <a:pPr lvl="0" algn="just">
              <a:spcBef>
                <a:spcPts val="600"/>
              </a:spcBef>
              <a:spcAft>
                <a:spcPts val="0"/>
              </a:spcAft>
            </a:pPr>
            <a:r>
              <a:rPr lang="de-DE" sz="1600" i="1" dirty="0">
                <a:latin typeface="Arial" panose="020B0604020202020204" pitchFamily="34" charset="0"/>
                <a:ea typeface="Calibri" panose="020F0502020204030204" pitchFamily="34" charset="0"/>
              </a:rPr>
              <a:t>(3)  Kriterien einer typisierenden Betrachtung der Unterstützungserfordernisse</a:t>
            </a:r>
            <a:endParaRPr lang="de-DE" sz="1600" dirty="0">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5475935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48</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Beantwortung der </a:t>
            </a:r>
            <a:br>
              <a:rPr lang="de-DE" sz="2400" dirty="0"/>
            </a:br>
            <a:r>
              <a:rPr lang="de-DE" sz="2400" dirty="0"/>
              <a:t>Forschungsfragen </a:t>
            </a:r>
          </a:p>
        </p:txBody>
      </p:sp>
      <p:sp>
        <p:nvSpPr>
          <p:cNvPr id="10" name="Rechteck 9">
            <a:extLst>
              <a:ext uri="{FF2B5EF4-FFF2-40B4-BE49-F238E27FC236}">
                <a16:creationId xmlns:a16="http://schemas.microsoft.com/office/drawing/2014/main" id="{9F122A2E-038B-4655-9B8D-0C729C3F2CCC}"/>
              </a:ext>
            </a:extLst>
          </p:cNvPr>
          <p:cNvSpPr/>
          <p:nvPr/>
        </p:nvSpPr>
        <p:spPr>
          <a:xfrm>
            <a:off x="396000" y="2564904"/>
            <a:ext cx="8478496" cy="1569660"/>
          </a:xfrm>
          <a:prstGeom prst="rect">
            <a:avLst/>
          </a:prstGeom>
          <a:solidFill>
            <a:schemeClr val="accent1">
              <a:lumMod val="20000"/>
              <a:lumOff val="80000"/>
            </a:schemeClr>
          </a:solidFill>
        </p:spPr>
        <p:txBody>
          <a:bodyPr wrap="square">
            <a:spAutoFit/>
          </a:bodyPr>
          <a:lstStyle/>
          <a:p>
            <a:pPr algn="just">
              <a:spcBef>
                <a:spcPts val="600"/>
              </a:spcBef>
              <a:spcAft>
                <a:spcPts val="600"/>
              </a:spcAft>
            </a:pPr>
            <a:r>
              <a:rPr lang="de-DE" sz="1600" dirty="0">
                <a:latin typeface="Arial" panose="020B0604020202020204" pitchFamily="34" charset="0"/>
                <a:ea typeface="Calibri" panose="020F0502020204030204" pitchFamily="34" charset="0"/>
              </a:rPr>
              <a:t>Die Auswertung von (typisierten) Umweltfaktoren auf Basis der Interviews lässt einige </a:t>
            </a:r>
            <a:r>
              <a:rPr lang="de-DE" sz="1600" b="1" dirty="0">
                <a:latin typeface="Arial" panose="020B0604020202020204" pitchFamily="34" charset="0"/>
                <a:ea typeface="Calibri" panose="020F0502020204030204" pitchFamily="34" charset="0"/>
              </a:rPr>
              <a:t>Zusammenhänge</a:t>
            </a:r>
            <a:r>
              <a:rPr lang="de-DE" sz="1600" dirty="0">
                <a:latin typeface="Arial" panose="020B0604020202020204" pitchFamily="34" charset="0"/>
                <a:ea typeface="Calibri" panose="020F0502020204030204" pitchFamily="34" charset="0"/>
              </a:rPr>
              <a:t> zwischen der Art der Behinderung, Leistungsbezug und Beeinträchtigungen von Aktivitäten der sozialen Teilhabe </a:t>
            </a:r>
            <a:r>
              <a:rPr lang="de-DE" sz="1600" b="1" dirty="0">
                <a:latin typeface="Arial" panose="020B0604020202020204" pitchFamily="34" charset="0"/>
                <a:ea typeface="Calibri" panose="020F0502020204030204" pitchFamily="34" charset="0"/>
              </a:rPr>
              <a:t>erkennen</a:t>
            </a:r>
            <a:r>
              <a:rPr lang="de-DE" sz="1600" dirty="0">
                <a:latin typeface="Arial" panose="020B0604020202020204" pitchFamily="34" charset="0"/>
                <a:ea typeface="Calibri" panose="020F0502020204030204" pitchFamily="34" charset="0"/>
              </a:rPr>
              <a:t>, ohne dass aber ein genaues Bild der Wechselwirkung von Schädigungen mit dem technischen und sozialen Umfeld gezeichnet werden könnte. Die deutlich gewordenen Zusammenhänge lassen aber den Schluss zu, dass </a:t>
            </a:r>
            <a:r>
              <a:rPr lang="de-DE" sz="1600" b="1" dirty="0">
                <a:latin typeface="Arial" panose="020B0604020202020204" pitchFamily="34" charset="0"/>
                <a:ea typeface="Calibri" panose="020F0502020204030204" pitchFamily="34" charset="0"/>
              </a:rPr>
              <a:t>solche Wechselwirkungen grundsätzlich identifizierbar </a:t>
            </a:r>
            <a:r>
              <a:rPr lang="de-DE" sz="1600" dirty="0">
                <a:latin typeface="Arial" panose="020B0604020202020204" pitchFamily="34" charset="0"/>
                <a:ea typeface="Calibri" panose="020F0502020204030204" pitchFamily="34" charset="0"/>
              </a:rPr>
              <a:t>sind.</a:t>
            </a:r>
          </a:p>
        </p:txBody>
      </p:sp>
      <p:sp>
        <p:nvSpPr>
          <p:cNvPr id="2" name="Rechteck 1">
            <a:extLst>
              <a:ext uri="{FF2B5EF4-FFF2-40B4-BE49-F238E27FC236}">
                <a16:creationId xmlns:a16="http://schemas.microsoft.com/office/drawing/2014/main" id="{7C498EB9-4E6A-4CF8-B67B-A37C17BF9A70}"/>
              </a:ext>
            </a:extLst>
          </p:cNvPr>
          <p:cNvSpPr/>
          <p:nvPr/>
        </p:nvSpPr>
        <p:spPr>
          <a:xfrm>
            <a:off x="107504" y="1628800"/>
            <a:ext cx="8775984" cy="584775"/>
          </a:xfrm>
          <a:prstGeom prst="rect">
            <a:avLst/>
          </a:prstGeom>
        </p:spPr>
        <p:txBody>
          <a:bodyPr wrap="square">
            <a:spAutoFit/>
          </a:bodyPr>
          <a:lstStyle/>
          <a:p>
            <a:pPr marL="342900" lvl="0" indent="-342900" algn="just">
              <a:spcBef>
                <a:spcPts val="600"/>
              </a:spcBef>
              <a:spcAft>
                <a:spcPts val="0"/>
              </a:spcAft>
              <a:buFont typeface="+mj-lt"/>
              <a:buAutoNum type="arabicParenBoth" startAt="4"/>
            </a:pPr>
            <a:r>
              <a:rPr lang="de-DE" sz="1600" i="1" dirty="0">
                <a:latin typeface="Arial" panose="020B0604020202020204" pitchFamily="34" charset="0"/>
                <a:ea typeface="Calibri" panose="020F0502020204030204" pitchFamily="34" charset="0"/>
              </a:rPr>
              <a:t>Auswirkungen der Erweiterung der Definition um „Wechselwirkung mit einstellungs- und umweltbedingten Barrieren“</a:t>
            </a:r>
            <a:endParaRPr lang="de-DE" sz="1600" dirty="0">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5482507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49</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Beantwortung der </a:t>
            </a:r>
            <a:br>
              <a:rPr lang="de-DE" sz="2400" dirty="0"/>
            </a:br>
            <a:r>
              <a:rPr lang="de-DE" sz="2400" dirty="0"/>
              <a:t>Forschungsfragen </a:t>
            </a:r>
          </a:p>
        </p:txBody>
      </p:sp>
      <p:sp>
        <p:nvSpPr>
          <p:cNvPr id="10" name="Rechteck 9">
            <a:extLst>
              <a:ext uri="{FF2B5EF4-FFF2-40B4-BE49-F238E27FC236}">
                <a16:creationId xmlns:a16="http://schemas.microsoft.com/office/drawing/2014/main" id="{9F122A2E-038B-4655-9B8D-0C729C3F2CCC}"/>
              </a:ext>
            </a:extLst>
          </p:cNvPr>
          <p:cNvSpPr/>
          <p:nvPr/>
        </p:nvSpPr>
        <p:spPr>
          <a:xfrm>
            <a:off x="396000" y="2564904"/>
            <a:ext cx="8478496" cy="2215991"/>
          </a:xfrm>
          <a:prstGeom prst="rect">
            <a:avLst/>
          </a:prstGeom>
          <a:solidFill>
            <a:schemeClr val="accent1">
              <a:lumMod val="20000"/>
              <a:lumOff val="80000"/>
            </a:schemeClr>
          </a:solidFill>
        </p:spPr>
        <p:txBody>
          <a:bodyPr wrap="square">
            <a:spAutoFit/>
          </a:bodyPr>
          <a:lstStyle/>
          <a:p>
            <a:pPr algn="just">
              <a:spcBef>
                <a:spcPts val="600"/>
              </a:spcBef>
              <a:spcAft>
                <a:spcPts val="600"/>
              </a:spcAft>
            </a:pPr>
            <a:r>
              <a:rPr lang="de-DE" sz="1600" dirty="0">
                <a:latin typeface="Arial" panose="020B0604020202020204" pitchFamily="34" charset="0"/>
                <a:ea typeface="Calibri" panose="020F0502020204030204" pitchFamily="34" charset="0"/>
              </a:rPr>
              <a:t>Die Interviews, in denen Funktionsstörungen festgestellt wurden, unterscheiden sich hinsichtlich der Zugehörigkeit kaum von den Interviews ohne diese Information (65,2% gegenüber 63,9%). </a:t>
            </a:r>
          </a:p>
          <a:p>
            <a:pPr algn="just">
              <a:spcBef>
                <a:spcPts val="600"/>
              </a:spcBef>
              <a:spcAft>
                <a:spcPts val="600"/>
              </a:spcAft>
            </a:pPr>
            <a:r>
              <a:rPr lang="de-DE" sz="1600" dirty="0">
                <a:latin typeface="Arial" panose="020B0604020202020204" pitchFamily="34" charset="0"/>
                <a:ea typeface="Calibri" panose="020F0502020204030204" pitchFamily="34" charset="0"/>
              </a:rPr>
              <a:t>Somit kann aus der </a:t>
            </a:r>
            <a:r>
              <a:rPr lang="de-DE" sz="1600" b="1" dirty="0">
                <a:latin typeface="Arial" panose="020B0604020202020204" pitchFamily="34" charset="0"/>
                <a:ea typeface="Calibri" panose="020F0502020204030204" pitchFamily="34" charset="0"/>
              </a:rPr>
              <a:t>Kenntnis von Funktionsstörungen </a:t>
            </a:r>
            <a:r>
              <a:rPr lang="de-DE" sz="1600" dirty="0">
                <a:latin typeface="Arial" panose="020B0604020202020204" pitchFamily="34" charset="0"/>
                <a:ea typeface="Calibri" panose="020F0502020204030204" pitchFamily="34" charset="0"/>
              </a:rPr>
              <a:t>nicht unmittelbar auf die Zuge-hörigkeit zum leistungsberechtigten Personenkreis geschlossen werden. Kenntnisse über Schädigungen von Körperstrukturen und Körperfunktionen, ebenso wie die Kenntnis der festgestellten Diagnosen, sind </a:t>
            </a:r>
            <a:r>
              <a:rPr lang="de-DE" sz="1600" b="1" dirty="0">
                <a:latin typeface="Arial" panose="020B0604020202020204" pitchFamily="34" charset="0"/>
                <a:ea typeface="Calibri" panose="020F0502020204030204" pitchFamily="34" charset="0"/>
              </a:rPr>
              <a:t>notwendige, aber nicht hinreichende Komponenten für die Definition </a:t>
            </a:r>
            <a:r>
              <a:rPr lang="de-DE" sz="1600" dirty="0">
                <a:latin typeface="Arial" panose="020B0604020202020204" pitchFamily="34" charset="0"/>
                <a:ea typeface="Calibri" panose="020F0502020204030204" pitchFamily="34" charset="0"/>
              </a:rPr>
              <a:t>des leistungsberechtigten Personenkreises.</a:t>
            </a:r>
          </a:p>
        </p:txBody>
      </p:sp>
      <p:sp>
        <p:nvSpPr>
          <p:cNvPr id="2" name="Rechteck 1">
            <a:extLst>
              <a:ext uri="{FF2B5EF4-FFF2-40B4-BE49-F238E27FC236}">
                <a16:creationId xmlns:a16="http://schemas.microsoft.com/office/drawing/2014/main" id="{7C498EB9-4E6A-4CF8-B67B-A37C17BF9A70}"/>
              </a:ext>
            </a:extLst>
          </p:cNvPr>
          <p:cNvSpPr/>
          <p:nvPr/>
        </p:nvSpPr>
        <p:spPr>
          <a:xfrm>
            <a:off x="107504" y="1628800"/>
            <a:ext cx="8775984" cy="584775"/>
          </a:xfrm>
          <a:prstGeom prst="rect">
            <a:avLst/>
          </a:prstGeom>
        </p:spPr>
        <p:txBody>
          <a:bodyPr wrap="square">
            <a:spAutoFit/>
          </a:bodyPr>
          <a:lstStyle/>
          <a:p>
            <a:pPr marL="342900" lvl="0" indent="-342900" algn="just">
              <a:spcBef>
                <a:spcPts val="600"/>
              </a:spcBef>
              <a:spcAft>
                <a:spcPts val="0"/>
              </a:spcAft>
              <a:buFont typeface="+mj-lt"/>
              <a:buAutoNum type="arabicParenBoth" startAt="5"/>
            </a:pPr>
            <a:r>
              <a:rPr lang="de-DE" sz="1600" i="1" dirty="0">
                <a:latin typeface="Arial" panose="020B0604020202020204" pitchFamily="34" charset="0"/>
                <a:ea typeface="Calibri" panose="020F0502020204030204" pitchFamily="34" charset="0"/>
              </a:rPr>
              <a:t>Stellenwert der ICF-Komponente „Körperfunktionen und -strukturen“ für die Definition des leistungsberechtigten Personenkreises</a:t>
            </a:r>
            <a:endParaRPr lang="de-DE" sz="1600" dirty="0">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803515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BTHG - Vorgeschichte</a:t>
            </a:r>
          </a:p>
        </p:txBody>
      </p:sp>
      <p:sp>
        <p:nvSpPr>
          <p:cNvPr id="3" name="Inhaltsplatzhalter 2"/>
          <p:cNvSpPr>
            <a:spLocks noGrp="1"/>
          </p:cNvSpPr>
          <p:nvPr>
            <p:ph idx="1"/>
          </p:nvPr>
        </p:nvSpPr>
        <p:spPr/>
        <p:txBody>
          <a:bodyPr>
            <a:normAutofit/>
          </a:bodyPr>
          <a:lstStyle/>
          <a:p>
            <a:pPr>
              <a:buFontTx/>
              <a:buChar char="-"/>
            </a:pPr>
            <a:r>
              <a:rPr lang="de-DE" sz="1800" dirty="0"/>
              <a:t>Starke Einwände gegen Entwurf des § 99 SGB IX im Gesetzgebungsverfahren, in der Sachverständigenanhörung, durch Verbände von Menschen mit Behinderungen, Sozialgerichtstag im November 2016</a:t>
            </a:r>
          </a:p>
          <a:p>
            <a:pPr>
              <a:buFontTx/>
              <a:buChar char="-"/>
            </a:pPr>
            <a:r>
              <a:rPr lang="de-DE" sz="1800" dirty="0"/>
              <a:t>Veränderung im Gesetz in der Fassung des Ausschussberichts (BT-Drs. 18/10523) mit Erläuterungen des Entschließungsantrags (BT-Drs. 18/10528):</a:t>
            </a:r>
          </a:p>
          <a:p>
            <a:pPr lvl="1">
              <a:buFontTx/>
              <a:buChar char="-"/>
            </a:pPr>
            <a:r>
              <a:rPr lang="de-DE" sz="1400" dirty="0"/>
              <a:t>§ 99 SGB IX bekommt die (aktuell geltende) Fassung mit dem Verweis auf §§ 53, 54 SGB XII und die Eingliederungshilfeverordnung</a:t>
            </a:r>
          </a:p>
          <a:p>
            <a:pPr lvl="1">
              <a:buFontTx/>
              <a:buChar char="-"/>
            </a:pPr>
            <a:r>
              <a:rPr lang="de-DE" sz="1400" dirty="0"/>
              <a:t>Art. 25 Abs. 5 sieht eine Untersuchung über die rechtlichen Wirkungen von Art. 25a BTHG vor</a:t>
            </a:r>
          </a:p>
          <a:p>
            <a:pPr lvl="1">
              <a:buFontTx/>
              <a:buChar char="-"/>
            </a:pPr>
            <a:r>
              <a:rPr lang="de-DE" sz="1400" dirty="0"/>
              <a:t>Art. 25a BTHG sieht eine Fassung von § 99 SGB IX vor, die das „Lebensbereiche“-Konzept modifiziert und am 1.1.2023 durch ein Bundesgesetz konkretisiert in Kraft treten soll</a:t>
            </a:r>
          </a:p>
          <a:p>
            <a:pPr lvl="1">
              <a:buFontTx/>
              <a:buChar char="-"/>
            </a:pPr>
            <a:r>
              <a:rPr lang="de-DE" sz="1400" dirty="0"/>
              <a:t>Entschließungsantrag hält das Ziel fest, den leistungsberechtigten Personenkreis unverändert zu lassen</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5</a:t>
            </a:fld>
            <a:endParaRPr lang="de-DE"/>
          </a:p>
          <a:p>
            <a:endParaRPr lang="de-DE" dirty="0"/>
          </a:p>
        </p:txBody>
      </p:sp>
      <p:sp>
        <p:nvSpPr>
          <p:cNvPr id="5" name="Fußzeilenplatzhalter 4"/>
          <p:cNvSpPr>
            <a:spLocks noGrp="1"/>
          </p:cNvSpPr>
          <p:nvPr>
            <p:ph type="ftr" sz="quarter" idx="11"/>
          </p:nvPr>
        </p:nvSpPr>
        <p:spPr/>
        <p:txBody>
          <a:bodyPr/>
          <a:lstStyle/>
          <a:p>
            <a:r>
              <a:rPr lang="de-DE"/>
              <a:t>© ISG/</a:t>
            </a:r>
            <a:r>
              <a:rPr lang="de-DE" i="1"/>
              <a:t>transfer</a:t>
            </a:r>
            <a:r>
              <a:rPr lang="de-DE"/>
              <a:t>. Alle Bestandteile dieses Dokuments sind urheberrechtlich geschützt. Dieses Dokument ist Teil der Präsentation und ohne mündliche Erläuterung unvollständig.</a:t>
            </a:r>
            <a:endParaRPr lang="de-DE" dirty="0"/>
          </a:p>
        </p:txBody>
      </p:sp>
    </p:spTree>
    <p:extLst>
      <p:ext uri="{BB962C8B-B14F-4D97-AF65-F5344CB8AC3E}">
        <p14:creationId xmlns:p14="http://schemas.microsoft.com/office/powerpoint/2010/main" val="33152025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50</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Beantwortung der </a:t>
            </a:r>
            <a:br>
              <a:rPr lang="de-DE" sz="2400" dirty="0"/>
            </a:br>
            <a:r>
              <a:rPr lang="de-DE" sz="2400" dirty="0"/>
              <a:t>Forschungsfragen </a:t>
            </a:r>
          </a:p>
        </p:txBody>
      </p:sp>
      <p:sp>
        <p:nvSpPr>
          <p:cNvPr id="10" name="Rechteck 9">
            <a:extLst>
              <a:ext uri="{FF2B5EF4-FFF2-40B4-BE49-F238E27FC236}">
                <a16:creationId xmlns:a16="http://schemas.microsoft.com/office/drawing/2014/main" id="{9F122A2E-038B-4655-9B8D-0C729C3F2CCC}"/>
              </a:ext>
            </a:extLst>
          </p:cNvPr>
          <p:cNvSpPr/>
          <p:nvPr/>
        </p:nvSpPr>
        <p:spPr>
          <a:xfrm>
            <a:off x="251520" y="2204864"/>
            <a:ext cx="8564224" cy="1077218"/>
          </a:xfrm>
          <a:prstGeom prst="rect">
            <a:avLst/>
          </a:prstGeom>
          <a:solidFill>
            <a:schemeClr val="accent1">
              <a:lumMod val="20000"/>
              <a:lumOff val="80000"/>
            </a:schemeClr>
          </a:solidFill>
        </p:spPr>
        <p:txBody>
          <a:bodyPr wrap="square">
            <a:spAutoFit/>
          </a:bodyPr>
          <a:lstStyle/>
          <a:p>
            <a:pPr algn="just">
              <a:spcBef>
                <a:spcPts val="600"/>
              </a:spcBef>
              <a:spcAft>
                <a:spcPts val="600"/>
              </a:spcAft>
            </a:pPr>
            <a:r>
              <a:rPr lang="de-DE" sz="1600" dirty="0">
                <a:latin typeface="Arial" panose="020B0604020202020204" pitchFamily="34" charset="0"/>
                <a:ea typeface="Calibri" panose="020F0502020204030204" pitchFamily="34" charset="0"/>
              </a:rPr>
              <a:t>Nicht alle Werkstattbeschäftigten wären nach der allgemeinen Neudefinition </a:t>
            </a:r>
            <a:r>
              <a:rPr lang="de-DE" sz="1600" dirty="0" err="1">
                <a:latin typeface="Arial" panose="020B0604020202020204" pitchFamily="34" charset="0"/>
                <a:ea typeface="Calibri" panose="020F0502020204030204" pitchFamily="34" charset="0"/>
              </a:rPr>
              <a:t>leistungsberech-tigt</a:t>
            </a:r>
            <a:r>
              <a:rPr lang="de-DE" sz="1600" dirty="0">
                <a:latin typeface="Arial" panose="020B0604020202020204" pitchFamily="34" charset="0"/>
                <a:ea typeface="Calibri" panose="020F0502020204030204" pitchFamily="34" charset="0"/>
              </a:rPr>
              <a:t>. Die Regelung des § 99 Abs. 6 SGB IX </a:t>
            </a:r>
            <a:r>
              <a:rPr lang="de-DE" sz="1600" dirty="0" err="1">
                <a:latin typeface="Arial" panose="020B0604020202020204" pitchFamily="34" charset="0"/>
                <a:ea typeface="Calibri" panose="020F0502020204030204" pitchFamily="34" charset="0"/>
              </a:rPr>
              <a:t>i.d.F</a:t>
            </a:r>
            <a:r>
              <a:rPr lang="de-DE" sz="1600" dirty="0">
                <a:latin typeface="Arial" panose="020B0604020202020204" pitchFamily="34" charset="0"/>
                <a:ea typeface="Calibri" panose="020F0502020204030204" pitchFamily="34" charset="0"/>
              </a:rPr>
              <a:t>. von Artikel 25a BTHG würde jedoch dazu beitragen, dass dieser Personenkreis für Leistungen zur Teilhabe am Arbeitsleben leistungsberechtigt ist.</a:t>
            </a:r>
          </a:p>
        </p:txBody>
      </p:sp>
      <p:sp>
        <p:nvSpPr>
          <p:cNvPr id="2" name="Rechteck 1">
            <a:extLst>
              <a:ext uri="{FF2B5EF4-FFF2-40B4-BE49-F238E27FC236}">
                <a16:creationId xmlns:a16="http://schemas.microsoft.com/office/drawing/2014/main" id="{7C498EB9-4E6A-4CF8-B67B-A37C17BF9A70}"/>
              </a:ext>
            </a:extLst>
          </p:cNvPr>
          <p:cNvSpPr/>
          <p:nvPr/>
        </p:nvSpPr>
        <p:spPr>
          <a:xfrm>
            <a:off x="107504" y="1628800"/>
            <a:ext cx="8775984" cy="338554"/>
          </a:xfrm>
          <a:prstGeom prst="rect">
            <a:avLst/>
          </a:prstGeom>
        </p:spPr>
        <p:txBody>
          <a:bodyPr wrap="square">
            <a:spAutoFit/>
          </a:bodyPr>
          <a:lstStyle/>
          <a:p>
            <a:pPr marL="342900" lvl="0" indent="-342900" algn="just">
              <a:spcBef>
                <a:spcPts val="600"/>
              </a:spcBef>
              <a:spcAft>
                <a:spcPts val="0"/>
              </a:spcAft>
              <a:buFont typeface="+mj-lt"/>
              <a:buAutoNum type="arabicParenBoth" startAt="6"/>
            </a:pPr>
            <a:r>
              <a:rPr lang="de-DE" sz="1600" i="1" dirty="0">
                <a:latin typeface="Arial" panose="020B0604020202020204" pitchFamily="34" charset="0"/>
                <a:ea typeface="Calibri" panose="020F0502020204030204" pitchFamily="34" charset="0"/>
              </a:rPr>
              <a:t>Erfassung der zu Leistungen der Teilhabe am Arbeitsleben berechtigten Personen</a:t>
            </a:r>
            <a:endParaRPr lang="de-DE" sz="1600" dirty="0">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8767229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51</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Ergebnis</a:t>
            </a:r>
          </a:p>
        </p:txBody>
      </p:sp>
      <p:sp>
        <p:nvSpPr>
          <p:cNvPr id="2" name="Rectangle 2">
            <a:extLst>
              <a:ext uri="{FF2B5EF4-FFF2-40B4-BE49-F238E27FC236}">
                <a16:creationId xmlns:a16="http://schemas.microsoft.com/office/drawing/2014/main" id="{AD672A50-9B7F-4409-A109-8F58ACD14262}"/>
              </a:ext>
            </a:extLst>
          </p:cNvPr>
          <p:cNvSpPr>
            <a:spLocks noChangeArrowheads="1"/>
          </p:cNvSpPr>
          <p:nvPr/>
        </p:nvSpPr>
        <p:spPr bwMode="auto">
          <a:xfrm>
            <a:off x="241013" y="1347274"/>
            <a:ext cx="828092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400" b="1" i="0" u="none" strike="noStrike" cap="none" normalizeH="0" baseline="0" dirty="0" bmk="_Toc522783706">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Vorläufiger Regelungsvorschlag aus dem Forschungsprojekt:</a:t>
            </a:r>
            <a:endParaRPr kumimoji="0" lang="de-DE" altLang="de-DE" sz="1400" b="0" i="0" u="none" strike="noStrike" cap="none" normalizeH="0" baseline="0" dirty="0">
              <a:ln>
                <a:noFill/>
              </a:ln>
              <a:solidFill>
                <a:schemeClr val="tx1"/>
              </a:solidFill>
              <a:effectLst/>
            </a:endParaRPr>
          </a:p>
        </p:txBody>
      </p:sp>
      <p:sp>
        <p:nvSpPr>
          <p:cNvPr id="3" name="Rechteck 2">
            <a:extLst>
              <a:ext uri="{FF2B5EF4-FFF2-40B4-BE49-F238E27FC236}">
                <a16:creationId xmlns:a16="http://schemas.microsoft.com/office/drawing/2014/main" id="{DB9AFCA4-5FF2-460A-A459-BE8E01A3458F}"/>
              </a:ext>
            </a:extLst>
          </p:cNvPr>
          <p:cNvSpPr/>
          <p:nvPr/>
        </p:nvSpPr>
        <p:spPr>
          <a:xfrm>
            <a:off x="276070" y="2214024"/>
            <a:ext cx="8387730" cy="1908215"/>
          </a:xfrm>
          <a:prstGeom prst="rect">
            <a:avLst/>
          </a:prstGeom>
          <a:solidFill>
            <a:schemeClr val="accent1">
              <a:lumMod val="20000"/>
              <a:lumOff val="80000"/>
            </a:schemeClr>
          </a:solidFill>
        </p:spPr>
        <p:txBody>
          <a:bodyPr wrap="square">
            <a:spAutoFit/>
          </a:bodyPr>
          <a:lstStyle/>
          <a:p>
            <a:pPr algn="just">
              <a:spcBef>
                <a:spcPts val="600"/>
              </a:spcBef>
              <a:spcAft>
                <a:spcPts val="600"/>
              </a:spcAft>
            </a:pPr>
            <a:r>
              <a:rPr lang="de-DE" dirty="0">
                <a:latin typeface="Arial" panose="020B0604020202020204" pitchFamily="34" charset="0"/>
              </a:rPr>
              <a:t>Die gesonderte Regelung des Leistungszugangs für die Teilhabe am Arbeitsleben in § 99 Abs. 6 SGB IX sollte beibehalten werden. </a:t>
            </a:r>
          </a:p>
          <a:p>
            <a:pPr algn="just">
              <a:spcBef>
                <a:spcPts val="600"/>
              </a:spcBef>
              <a:spcAft>
                <a:spcPts val="600"/>
              </a:spcAft>
            </a:pPr>
            <a:r>
              <a:rPr lang="de-DE" dirty="0">
                <a:latin typeface="Arial" panose="020B0604020202020204" pitchFamily="34" charset="0"/>
              </a:rPr>
              <a:t>Sie sollte um eine gesonderte Regelung des Leistungszugangs für die </a:t>
            </a:r>
            <a:r>
              <a:rPr lang="de-DE" b="1" dirty="0">
                <a:latin typeface="Arial" panose="020B0604020202020204" pitchFamily="34" charset="0"/>
              </a:rPr>
              <a:t>Teilhabe an Bildung </a:t>
            </a:r>
            <a:r>
              <a:rPr lang="de-DE" dirty="0">
                <a:latin typeface="Arial" panose="020B0604020202020204" pitchFamily="34" charset="0"/>
              </a:rPr>
              <a:t>ergänzt werden, die sich daran orientiert, ob behinderungsbedingt eine erhebliche Beeinträchtigung der Teilhabe an Bildung im allgemeinen Bildungswesen eingetreten ist oder einzutreten droht.</a:t>
            </a:r>
          </a:p>
        </p:txBody>
      </p:sp>
    </p:spTree>
    <p:extLst>
      <p:ext uri="{BB962C8B-B14F-4D97-AF65-F5344CB8AC3E}">
        <p14:creationId xmlns:p14="http://schemas.microsoft.com/office/powerpoint/2010/main" val="12057470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52</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Ergebnis</a:t>
            </a:r>
          </a:p>
        </p:txBody>
      </p:sp>
      <p:sp>
        <p:nvSpPr>
          <p:cNvPr id="2" name="Rectangle 2">
            <a:extLst>
              <a:ext uri="{FF2B5EF4-FFF2-40B4-BE49-F238E27FC236}">
                <a16:creationId xmlns:a16="http://schemas.microsoft.com/office/drawing/2014/main" id="{AD672A50-9B7F-4409-A109-8F58ACD14262}"/>
              </a:ext>
            </a:extLst>
          </p:cNvPr>
          <p:cNvSpPr>
            <a:spLocks noChangeArrowheads="1"/>
          </p:cNvSpPr>
          <p:nvPr/>
        </p:nvSpPr>
        <p:spPr bwMode="auto">
          <a:xfrm>
            <a:off x="241013" y="1347274"/>
            <a:ext cx="828092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400" b="1" i="0" u="none" strike="noStrike" cap="none" normalizeH="0" baseline="0" dirty="0" bmk="_Toc522783706">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Vorläufiger Regelungsvorschlag aus dem Forschungsprojekt:</a:t>
            </a:r>
            <a:endParaRPr kumimoji="0" lang="de-DE" altLang="de-DE" sz="1400" b="0" i="0" u="none" strike="noStrike" cap="none" normalizeH="0" baseline="0" dirty="0">
              <a:ln>
                <a:noFill/>
              </a:ln>
              <a:solidFill>
                <a:schemeClr val="tx1"/>
              </a:solidFill>
              <a:effectLst/>
            </a:endParaRPr>
          </a:p>
        </p:txBody>
      </p:sp>
      <p:sp>
        <p:nvSpPr>
          <p:cNvPr id="8" name="Rechteck 7">
            <a:extLst>
              <a:ext uri="{FF2B5EF4-FFF2-40B4-BE49-F238E27FC236}">
                <a16:creationId xmlns:a16="http://schemas.microsoft.com/office/drawing/2014/main" id="{F2F95ADE-E6E2-4F54-91A6-2237A4799792}"/>
              </a:ext>
            </a:extLst>
          </p:cNvPr>
          <p:cNvSpPr/>
          <p:nvPr/>
        </p:nvSpPr>
        <p:spPr>
          <a:xfrm>
            <a:off x="241012" y="2348880"/>
            <a:ext cx="8507451" cy="1754326"/>
          </a:xfrm>
          <a:prstGeom prst="rect">
            <a:avLst/>
          </a:prstGeom>
          <a:solidFill>
            <a:schemeClr val="accent1">
              <a:lumMod val="20000"/>
              <a:lumOff val="80000"/>
            </a:schemeClr>
          </a:solidFill>
        </p:spPr>
        <p:txBody>
          <a:bodyPr wrap="square">
            <a:spAutoFit/>
          </a:bodyPr>
          <a:lstStyle/>
          <a:p>
            <a:pPr algn="just">
              <a:spcBef>
                <a:spcPts val="600"/>
              </a:spcBef>
              <a:spcAft>
                <a:spcPts val="600"/>
              </a:spcAft>
            </a:pPr>
            <a:r>
              <a:rPr lang="de-DE" dirty="0">
                <a:latin typeface="Arial" panose="020B0604020202020204" pitchFamily="34" charset="0"/>
                <a:ea typeface="Calibri" panose="020F0502020204030204" pitchFamily="34" charset="0"/>
              </a:rPr>
              <a:t>„Eine erhebliche Beeinträchtigung von Aktivitäten und Teilhabe besteht, wenn die beeinträchtigte Person </a:t>
            </a:r>
            <a:r>
              <a:rPr lang="de-DE" b="1" dirty="0">
                <a:latin typeface="Arial" panose="020B0604020202020204" pitchFamily="34" charset="0"/>
                <a:ea typeface="Calibri" panose="020F0502020204030204" pitchFamily="34" charset="0"/>
              </a:rPr>
              <a:t>relevante praktische Lebensvollzüge </a:t>
            </a:r>
            <a:r>
              <a:rPr lang="de-DE" dirty="0">
                <a:latin typeface="Arial" panose="020B0604020202020204" pitchFamily="34" charset="0"/>
                <a:ea typeface="Calibri" panose="020F0502020204030204" pitchFamily="34" charset="0"/>
              </a:rPr>
              <a:t>in </a:t>
            </a:r>
            <a:r>
              <a:rPr lang="de-DE" b="1" dirty="0">
                <a:latin typeface="Arial" panose="020B0604020202020204" pitchFamily="34" charset="0"/>
                <a:ea typeface="Calibri" panose="020F0502020204030204" pitchFamily="34" charset="0"/>
              </a:rPr>
              <a:t>mindestens</a:t>
            </a:r>
            <a:r>
              <a:rPr lang="de-DE" dirty="0">
                <a:latin typeface="Arial" panose="020B0604020202020204" pitchFamily="34" charset="0"/>
                <a:ea typeface="Calibri" panose="020F0502020204030204" pitchFamily="34" charset="0"/>
              </a:rPr>
              <a:t> </a:t>
            </a:r>
            <a:r>
              <a:rPr lang="de-DE" b="1" dirty="0">
                <a:latin typeface="Arial" panose="020B0604020202020204" pitchFamily="34" charset="0"/>
                <a:ea typeface="Calibri" panose="020F0502020204030204" pitchFamily="34" charset="0"/>
              </a:rPr>
              <a:t>einem</a:t>
            </a:r>
            <a:r>
              <a:rPr lang="de-DE" dirty="0">
                <a:latin typeface="Arial" panose="020B0604020202020204" pitchFamily="34" charset="0"/>
                <a:ea typeface="Calibri" panose="020F0502020204030204" pitchFamily="34" charset="0"/>
              </a:rPr>
              <a:t> Lebensbereich nach Absatz 4 </a:t>
            </a:r>
            <a:r>
              <a:rPr lang="de-DE" b="1" dirty="0">
                <a:latin typeface="Arial" panose="020B0604020202020204" pitchFamily="34" charset="0"/>
                <a:ea typeface="Calibri" panose="020F0502020204030204" pitchFamily="34" charset="0"/>
              </a:rPr>
              <a:t>nicht ohne </a:t>
            </a:r>
            <a:r>
              <a:rPr lang="de-DE" dirty="0">
                <a:latin typeface="Arial" panose="020B0604020202020204" pitchFamily="34" charset="0"/>
                <a:ea typeface="Calibri" panose="020F0502020204030204" pitchFamily="34" charset="0"/>
              </a:rPr>
              <a:t>personelle oder technische Hilfe ausführen kann und </a:t>
            </a:r>
            <a:r>
              <a:rPr lang="de-DE" b="1" dirty="0">
                <a:latin typeface="Arial" panose="020B0604020202020204" pitchFamily="34" charset="0"/>
                <a:ea typeface="Calibri" panose="020F0502020204030204" pitchFamily="34" charset="0"/>
              </a:rPr>
              <a:t>nur durch </a:t>
            </a:r>
            <a:r>
              <a:rPr lang="de-DE" dirty="0">
                <a:latin typeface="Arial" panose="020B0604020202020204" pitchFamily="34" charset="0"/>
                <a:ea typeface="Calibri" panose="020F0502020204030204" pitchFamily="34" charset="0"/>
              </a:rPr>
              <a:t>personelle oder technische Unterstützung die Ausführung dieser Lebensvollzüge ermöglicht oder verbessert werden kann oder einer Verschlechterung vorgebeugt werden kann.“</a:t>
            </a:r>
          </a:p>
        </p:txBody>
      </p:sp>
    </p:spTree>
    <p:extLst>
      <p:ext uri="{BB962C8B-B14F-4D97-AF65-F5344CB8AC3E}">
        <p14:creationId xmlns:p14="http://schemas.microsoft.com/office/powerpoint/2010/main" val="34386466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t>Fazit des Forschungsprojekts</a:t>
            </a:r>
            <a:br>
              <a:rPr lang="de-DE" sz="1800" dirty="0"/>
            </a:br>
            <a:r>
              <a:rPr lang="de-DE" sz="1800" dirty="0"/>
              <a:t>(vgl. Abschlussbericht, BT-Drs. 19/4500)</a:t>
            </a:r>
          </a:p>
        </p:txBody>
      </p:sp>
      <p:sp>
        <p:nvSpPr>
          <p:cNvPr id="3" name="Inhaltsplatzhalter 2"/>
          <p:cNvSpPr>
            <a:spLocks noGrp="1"/>
          </p:cNvSpPr>
          <p:nvPr>
            <p:ph idx="1"/>
          </p:nvPr>
        </p:nvSpPr>
        <p:spPr>
          <a:xfrm>
            <a:off x="0" y="1484784"/>
            <a:ext cx="9144000" cy="4752528"/>
          </a:xfrm>
        </p:spPr>
        <p:txBody>
          <a:bodyPr>
            <a:normAutofit fontScale="85000" lnSpcReduction="10000"/>
          </a:bodyPr>
          <a:lstStyle/>
          <a:p>
            <a:r>
              <a:rPr lang="de-DE" sz="2000" dirty="0"/>
              <a:t>Ein metrisches Anwendungsverfahren der ICF zur Bestimmung des Personenkreises erscheint nicht geeignet, den Personenkreis der Eingliederungshilfe, die bislang Unterstützungsleistungen bezieht, abzubilden.</a:t>
            </a:r>
          </a:p>
          <a:p>
            <a:r>
              <a:rPr lang="de-DE" sz="2000" dirty="0"/>
              <a:t>Die ICF wird in den bisherigen Akten der Eingliederungshilfe praktisch nicht verwendet.</a:t>
            </a:r>
          </a:p>
          <a:p>
            <a:r>
              <a:rPr lang="de-DE" sz="2000" dirty="0"/>
              <a:t>Das biopsychosoziale Modell erscheint grundsätzlich geeignet, Aussagen zur Leistungsfähigkeit zu treffen.</a:t>
            </a:r>
          </a:p>
          <a:p>
            <a:r>
              <a:rPr lang="de-DE" sz="2000" dirty="0"/>
              <a:t>Dazu bedarf es neben einem geeigneten Erhebungsinstrument insbesondere Verfahrensregeln und Methoden, u.a. ein leitfadengestütztes Bedarfsermittlungsgespräch, die eine diskursive, empathische und hermeneutische Gesprächsführung (ggf. nach umfangreicher Vorbereitung) und die Partizipation der Betroffenen tatsächlich ermöglichen.</a:t>
            </a:r>
          </a:p>
          <a:p>
            <a:r>
              <a:rPr lang="de-DE" sz="2000" dirty="0"/>
              <a:t>Aspekte der Lebensqualität und der subjektiven Befindlichkeit lassen sich mit der ICF nicht ausreichend erfassen.</a:t>
            </a:r>
          </a:p>
          <a:p>
            <a:r>
              <a:rPr lang="de-DE" sz="2000" dirty="0"/>
              <a:t>Der sehr aufwändigen vollständigen Erfassung steht ein eher fokussiertes Verfahren gegenüber. Die Auswahl einzelner Items jedoch im Sinne von Core Sets wird mit Wahrscheinlichkeit den Bedarfen der Betroffenen jedoch nicht gerecht.</a:t>
            </a:r>
          </a:p>
          <a:p>
            <a:r>
              <a:rPr lang="de-DE" sz="2000" dirty="0"/>
              <a:t>Die methodischen Besonderheiten und Limitierungen der ICF sind zu beachten.</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53</a:t>
            </a:fld>
            <a:endParaRPr lang="de-DE"/>
          </a:p>
          <a:p>
            <a:endParaRPr lang="de-DE" dirty="0"/>
          </a:p>
        </p:txBody>
      </p:sp>
      <p:sp>
        <p:nvSpPr>
          <p:cNvPr id="5" name="Fußzeilenplatzhalter 4"/>
          <p:cNvSpPr>
            <a:spLocks noGrp="1"/>
          </p:cNvSpPr>
          <p:nvPr>
            <p:ph type="ftr" sz="quarter" idx="11"/>
          </p:nvPr>
        </p:nvSpPr>
        <p:spPr/>
        <p:txBody>
          <a:bodyPr/>
          <a:lstStyle/>
          <a:p>
            <a:r>
              <a:rPr lang="de-DE"/>
              <a:t>© ISG/</a:t>
            </a:r>
            <a:r>
              <a:rPr lang="de-DE" i="1"/>
              <a:t>transfer</a:t>
            </a:r>
            <a:r>
              <a:rPr lang="de-DE"/>
              <a:t>. Alle Bestandteile dieses Dokuments sind urheberrechtlich geschützt. Dieses Dokument ist Teil der Präsentation und ohne mündliche Erläuterung unvollständig.</a:t>
            </a:r>
            <a:endParaRPr lang="de-DE"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72839" y="1628800"/>
            <a:ext cx="8352000" cy="3024335"/>
          </a:xfrm>
        </p:spPr>
        <p:txBody>
          <a:bodyPr>
            <a:noAutofit/>
          </a:bodyPr>
          <a:lstStyle/>
          <a:p>
            <a:pPr marL="514350" indent="-514350">
              <a:spcBef>
                <a:spcPts val="600"/>
              </a:spcBef>
              <a:spcAft>
                <a:spcPts val="600"/>
              </a:spcAft>
              <a:buFont typeface="+mj-lt"/>
              <a:buAutoNum type="arabicPeriod"/>
            </a:pPr>
            <a:r>
              <a:rPr lang="en-US" sz="2000" dirty="0" err="1"/>
              <a:t>Vorgeschichte</a:t>
            </a:r>
            <a:endParaRPr lang="en-US" sz="2000" dirty="0"/>
          </a:p>
          <a:p>
            <a:pPr marL="514350" indent="-514350">
              <a:spcBef>
                <a:spcPts val="600"/>
              </a:spcBef>
              <a:spcAft>
                <a:spcPts val="600"/>
              </a:spcAft>
              <a:buFont typeface="+mj-lt"/>
              <a:buAutoNum type="arabicPeriod"/>
            </a:pPr>
            <a:r>
              <a:rPr lang="en-US" sz="2000" dirty="0"/>
              <a:t>Forschungskonzept</a:t>
            </a:r>
          </a:p>
          <a:p>
            <a:pPr marL="514350" indent="-514350">
              <a:spcBef>
                <a:spcPts val="600"/>
              </a:spcBef>
              <a:spcAft>
                <a:spcPts val="600"/>
              </a:spcAft>
              <a:buFont typeface="+mj-lt"/>
              <a:buAutoNum type="arabicPeriod"/>
            </a:pPr>
            <a:r>
              <a:rPr lang="de-DE" sz="2000" dirty="0"/>
              <a:t>Projektverlauf</a:t>
            </a:r>
          </a:p>
          <a:p>
            <a:pPr marL="514350" indent="-514350">
              <a:spcBef>
                <a:spcPts val="600"/>
              </a:spcBef>
              <a:spcAft>
                <a:spcPts val="600"/>
              </a:spcAft>
              <a:buFont typeface="+mj-lt"/>
              <a:buAutoNum type="arabicPeriod"/>
            </a:pPr>
            <a:r>
              <a:rPr lang="de-DE" sz="2000" dirty="0"/>
              <a:t>Ergebnisse der Aktenanalyse</a:t>
            </a:r>
          </a:p>
          <a:p>
            <a:pPr marL="514350" indent="-514350">
              <a:spcBef>
                <a:spcPts val="600"/>
              </a:spcBef>
              <a:spcAft>
                <a:spcPts val="600"/>
              </a:spcAft>
              <a:buFont typeface="+mj-lt"/>
              <a:buAutoNum type="arabicPeriod"/>
            </a:pPr>
            <a:r>
              <a:rPr lang="de-DE" sz="2000" dirty="0"/>
              <a:t>Ergebnisse der Interviews</a:t>
            </a:r>
          </a:p>
          <a:p>
            <a:pPr marL="514350" indent="-514350">
              <a:spcBef>
                <a:spcPts val="600"/>
              </a:spcBef>
              <a:spcAft>
                <a:spcPts val="600"/>
              </a:spcAft>
              <a:buFont typeface="+mj-lt"/>
              <a:buAutoNum type="arabicPeriod"/>
            </a:pPr>
            <a:r>
              <a:rPr lang="de-DE" sz="2000" dirty="0"/>
              <a:t>Ergebnisse der Rechtsworkshops</a:t>
            </a:r>
          </a:p>
          <a:p>
            <a:pPr marL="514350" indent="-514350">
              <a:spcBef>
                <a:spcPts val="600"/>
              </a:spcBef>
              <a:spcAft>
                <a:spcPts val="600"/>
              </a:spcAft>
              <a:buFont typeface="+mj-lt"/>
              <a:buAutoNum type="arabicPeriod"/>
            </a:pPr>
            <a:r>
              <a:rPr lang="de-DE" sz="2000" dirty="0"/>
              <a:t>Beantwortung der Forschungsfragen</a:t>
            </a:r>
          </a:p>
          <a:p>
            <a:pPr marL="514350" indent="-514350">
              <a:spcBef>
                <a:spcPts val="600"/>
              </a:spcBef>
              <a:spcAft>
                <a:spcPts val="600"/>
              </a:spcAft>
              <a:buFont typeface="+mj-lt"/>
              <a:buAutoNum type="arabicPeriod"/>
            </a:pPr>
            <a:r>
              <a:rPr lang="de-DE" sz="2000" dirty="0"/>
              <a:t>Vorläufiges Fazit</a:t>
            </a:r>
          </a:p>
          <a:p>
            <a:pPr marL="514350" indent="-514350">
              <a:spcBef>
                <a:spcPts val="600"/>
              </a:spcBef>
              <a:spcAft>
                <a:spcPts val="600"/>
              </a:spcAft>
              <a:buFont typeface="+mj-lt"/>
              <a:buAutoNum type="arabicPeriod"/>
            </a:pPr>
            <a:r>
              <a:rPr lang="de-DE" sz="2000" b="1" dirty="0"/>
              <a:t>Arbeitsgruppe des BMAS</a:t>
            </a:r>
          </a:p>
          <a:p>
            <a:pPr marL="514350" indent="-514350">
              <a:spcBef>
                <a:spcPts val="600"/>
              </a:spcBef>
              <a:spcAft>
                <a:spcPts val="600"/>
              </a:spcAft>
              <a:buFont typeface="+mj-lt"/>
              <a:buAutoNum type="arabicPeriod"/>
            </a:pPr>
            <a:r>
              <a:rPr lang="de-DE" sz="2000" dirty="0"/>
              <a:t>Ausblick</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54</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Gliederung</a:t>
            </a:r>
          </a:p>
        </p:txBody>
      </p:sp>
    </p:spTree>
    <p:extLst>
      <p:ext uri="{BB962C8B-B14F-4D97-AF65-F5344CB8AC3E}">
        <p14:creationId xmlns:p14="http://schemas.microsoft.com/office/powerpoint/2010/main" val="9437400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Arbeitsgruppe BMAS</a:t>
            </a:r>
          </a:p>
        </p:txBody>
      </p:sp>
      <p:sp>
        <p:nvSpPr>
          <p:cNvPr id="3" name="Inhaltsplatzhalter 2"/>
          <p:cNvSpPr>
            <a:spLocks noGrp="1"/>
          </p:cNvSpPr>
          <p:nvPr>
            <p:ph idx="1"/>
          </p:nvPr>
        </p:nvSpPr>
        <p:spPr>
          <a:xfrm>
            <a:off x="107504" y="1484784"/>
            <a:ext cx="9036496" cy="4320479"/>
          </a:xfrm>
        </p:spPr>
        <p:txBody>
          <a:bodyPr>
            <a:normAutofit/>
          </a:bodyPr>
          <a:lstStyle/>
          <a:p>
            <a:r>
              <a:rPr lang="de-DE" sz="2000" dirty="0"/>
              <a:t>Das BMAS hat eine Arbeitsgruppe berufen, in der die Länder, die Leistungserbringer und der Deutsche Behindertenrat sowie weitere Experten (einschließlich Forschungsteam) vertreten sind.</a:t>
            </a:r>
          </a:p>
          <a:p>
            <a:r>
              <a:rPr lang="de-DE" sz="2000" dirty="0"/>
              <a:t>Sie sollte verschiedene Modelle einer Beschreibung des Personenkreises entwerfen, die dann ggf. in der Praxis erprobt werden können.</a:t>
            </a:r>
          </a:p>
          <a:p>
            <a:r>
              <a:rPr lang="de-DE" sz="2000" dirty="0"/>
              <a:t>Die Diskussion hat aufgezeigt, dass weiterhin Auffassungsunterschiede über die tatsächliche Situation bestehen, die durch das vorangegangene Forschungsprojekt nicht aufgeklärt werden konnten (und sollten):</a:t>
            </a:r>
          </a:p>
          <a:p>
            <a:pPr lvl="1"/>
            <a:r>
              <a:rPr lang="de-DE" sz="1600" dirty="0"/>
              <a:t>Stimmen der Leistungserbringer und Betroffenen meinen, dass bisher leistungsberechtigte Personen keine Leistungen erhalten haben.</a:t>
            </a:r>
          </a:p>
          <a:p>
            <a:pPr lvl="1"/>
            <a:r>
              <a:rPr lang="de-DE" sz="1600" dirty="0"/>
              <a:t>Stimmen der Länder und Kommunen meinen, dass bisher Personen Leistungen erhalten haben, die nicht leistungsberechtigt waren.</a:t>
            </a:r>
          </a:p>
          <a:p>
            <a:pPr lvl="1"/>
            <a:r>
              <a:rPr lang="de-DE" sz="1600" dirty="0"/>
              <a:t>Daher sind mit der Formel von der Beibehaltung des leistungsberechtigten Personenkreises unterschiedliche Erwartungen verbunden.</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55</a:t>
            </a:fld>
            <a:endParaRPr lang="de-DE"/>
          </a:p>
          <a:p>
            <a:endParaRPr lang="de-DE" dirty="0"/>
          </a:p>
        </p:txBody>
      </p:sp>
      <p:sp>
        <p:nvSpPr>
          <p:cNvPr id="5" name="Fußzeilenplatzhalter 4"/>
          <p:cNvSpPr>
            <a:spLocks noGrp="1"/>
          </p:cNvSpPr>
          <p:nvPr>
            <p:ph type="ftr" sz="quarter" idx="11"/>
          </p:nvPr>
        </p:nvSpPr>
        <p:spPr/>
        <p:txBody>
          <a:bodyPr/>
          <a:lstStyle/>
          <a:p>
            <a:r>
              <a:rPr lang="de-DE"/>
              <a:t>© ISG/</a:t>
            </a:r>
            <a:r>
              <a:rPr lang="de-DE" i="1"/>
              <a:t>transfer</a:t>
            </a:r>
            <a:r>
              <a:rPr lang="de-DE"/>
              <a:t>. Alle Bestandteile dieses Dokuments sind urheberrechtlich geschützt. Dieses Dokument ist Teil der Präsentation und ohne mündliche Erläuterung unvollständig.</a:t>
            </a:r>
            <a:endParaRPr lang="de-DE"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Arbeitsgruppe BMAS</a:t>
            </a:r>
          </a:p>
        </p:txBody>
      </p:sp>
      <p:sp>
        <p:nvSpPr>
          <p:cNvPr id="3" name="Inhaltsplatzhalter 2"/>
          <p:cNvSpPr>
            <a:spLocks noGrp="1"/>
          </p:cNvSpPr>
          <p:nvPr>
            <p:ph idx="1"/>
          </p:nvPr>
        </p:nvSpPr>
        <p:spPr>
          <a:xfrm>
            <a:off x="107504" y="1484784"/>
            <a:ext cx="9036496" cy="4320479"/>
          </a:xfrm>
        </p:spPr>
        <p:txBody>
          <a:bodyPr>
            <a:normAutofit lnSpcReduction="10000"/>
          </a:bodyPr>
          <a:lstStyle/>
          <a:p>
            <a:r>
              <a:rPr lang="de-DE" sz="2000" dirty="0"/>
              <a:t>Das BMAS hat die bisherigen Ergebnisse der Arbeitsgruppe in einem Papier „Informationen zur Arbeit der Arbeitsgruppe ‚</a:t>
            </a:r>
            <a:r>
              <a:rPr lang="de-DE" sz="2000" dirty="0" err="1"/>
              <a:t>Leistungdberechtigter</a:t>
            </a:r>
            <a:r>
              <a:rPr lang="de-DE" sz="2000" dirty="0"/>
              <a:t> Personenkreis‘“ zusammengefasst</a:t>
            </a:r>
          </a:p>
          <a:p>
            <a:r>
              <a:rPr lang="de-DE" sz="2000" dirty="0"/>
              <a:t>Dieses ist dokumentiert unter </a:t>
            </a:r>
            <a:r>
              <a:rPr lang="de-DE" sz="2000" dirty="0">
                <a:hlinkClick r:id="rId2"/>
              </a:rPr>
              <a:t>https://umsetzungsbegleitung-bthg.de/w/files/umsetzungsstand/informationen-zur-arbeit-der-ag-leistungsberechtigter-personenkreis.pdf</a:t>
            </a:r>
            <a:endParaRPr lang="de-DE" sz="2000" dirty="0"/>
          </a:p>
          <a:p>
            <a:r>
              <a:rPr lang="de-DE" sz="2000" dirty="0"/>
              <a:t>Dieses Papier beinhaltet einen Regelungsvorschlag für § 99 SGB IX  und einer Verordnung über die Leistungsberechtigung in der Eingliederungshilfe, über den aber noch kein abschließender Konsens besteht</a:t>
            </a:r>
          </a:p>
          <a:p>
            <a:r>
              <a:rPr lang="de-DE" sz="2000" dirty="0"/>
              <a:t>Geplant ist ein weiteres Forschungsvorhaben, das die voraussichtlichen Folgen des Regelungsvorschlags rechtlich, sozialmedizinisch und sozialwissenschaftlich (auch mit Blick auf den Verwaltungsvollzug) untersuchen soll</a:t>
            </a:r>
            <a:endParaRPr lang="de-DE" sz="1600" dirty="0"/>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56</a:t>
            </a:fld>
            <a:endParaRPr lang="de-DE"/>
          </a:p>
          <a:p>
            <a:endParaRPr lang="de-DE" dirty="0"/>
          </a:p>
        </p:txBody>
      </p:sp>
      <p:sp>
        <p:nvSpPr>
          <p:cNvPr id="5" name="Fußzeilenplatzhalter 4"/>
          <p:cNvSpPr>
            <a:spLocks noGrp="1"/>
          </p:cNvSpPr>
          <p:nvPr>
            <p:ph type="ftr" sz="quarter" idx="11"/>
          </p:nvPr>
        </p:nvSpPr>
        <p:spPr/>
        <p:txBody>
          <a:bodyPr/>
          <a:lstStyle/>
          <a:p>
            <a:r>
              <a:rPr lang="de-DE"/>
              <a:t>© ISG/</a:t>
            </a:r>
            <a:r>
              <a:rPr lang="de-DE" i="1"/>
              <a:t>transfer</a:t>
            </a:r>
            <a:r>
              <a:rPr lang="de-DE"/>
              <a:t>. Alle Bestandteile dieses Dokuments sind urheberrechtlich geschützt. Dieses Dokument ist Teil der Präsentation und ohne mündliche Erläuterung unvollständig.</a:t>
            </a:r>
            <a:endParaRPr lang="de-DE" dirty="0"/>
          </a:p>
        </p:txBody>
      </p:sp>
    </p:spTree>
    <p:extLst>
      <p:ext uri="{BB962C8B-B14F-4D97-AF65-F5344CB8AC3E}">
        <p14:creationId xmlns:p14="http://schemas.microsoft.com/office/powerpoint/2010/main" val="11788664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Arbeitsgruppe BMAS</a:t>
            </a:r>
          </a:p>
        </p:txBody>
      </p:sp>
      <p:sp>
        <p:nvSpPr>
          <p:cNvPr id="3" name="Inhaltsplatzhalter 2"/>
          <p:cNvSpPr>
            <a:spLocks noGrp="1"/>
          </p:cNvSpPr>
          <p:nvPr>
            <p:ph idx="1"/>
          </p:nvPr>
        </p:nvSpPr>
        <p:spPr>
          <a:xfrm>
            <a:off x="107504" y="1484784"/>
            <a:ext cx="9036496" cy="4320479"/>
          </a:xfrm>
        </p:spPr>
        <p:txBody>
          <a:bodyPr>
            <a:normAutofit lnSpcReduction="10000"/>
          </a:bodyPr>
          <a:lstStyle/>
          <a:p>
            <a:pPr marL="0" indent="0">
              <a:buNone/>
            </a:pPr>
            <a:r>
              <a:rPr lang="de-DE" sz="1600" dirty="0"/>
              <a:t>Vorläufige Entwurfsfassung:</a:t>
            </a:r>
          </a:p>
          <a:p>
            <a:pPr marL="0" indent="0">
              <a:buNone/>
            </a:pPr>
            <a:r>
              <a:rPr lang="de-DE" sz="1600" dirty="0"/>
              <a:t>§ 99 SGB IX</a:t>
            </a:r>
          </a:p>
          <a:p>
            <a:pPr>
              <a:buAutoNum type="arabicParenBoth"/>
            </a:pPr>
            <a:r>
              <a:rPr lang="de-DE" sz="1600" dirty="0"/>
              <a:t>Eingliederungshilfe erhalten Menschen mit Behinderungen im Sinne von § 2 Abs. 1 Satz 1 und 2, die wesentlich in der gleichberechtigten Teilhabe an der Gesellschaft eingeschränkt sind (wesentliche Behinderung), wenn und solange nach der Besonderheit des Einzelfalles Aussicht besteht, dass die Aufgabe der Eingliederungshilfe nach § 90 SGB IX erfüllt werden kann.</a:t>
            </a:r>
          </a:p>
          <a:p>
            <a:pPr>
              <a:buAutoNum type="arabicParenBoth"/>
            </a:pPr>
            <a:r>
              <a:rPr lang="de-DE" sz="1600" dirty="0"/>
              <a:t>Leistungsberechtigt sind auch Menschen, bei denen der Eintritt einer wesentlichen Behinderung im Sinne von Abs. 1 nach fachlicher Erkenntnis mit hoher Wahrscheinlichkeit zu erwarten ist.</a:t>
            </a:r>
          </a:p>
          <a:p>
            <a:pPr>
              <a:buAutoNum type="arabicParenBoth"/>
            </a:pPr>
            <a:r>
              <a:rPr lang="de-DE" sz="1600" dirty="0"/>
              <a:t>Menschen mit anderen geistigen, seelischen, körperlichen oder Sinnesbeeinträchtigungen, durch die sie in Wechselwirkung mit einstellungs- und umweltbedingten Barrieren in der gleichberechtigten Teilhabe an der Gesellschaft eingeschränkt sind, können Leistungen der Eingliederungshilfe erhalten.</a:t>
            </a:r>
          </a:p>
          <a:p>
            <a:pPr>
              <a:buAutoNum type="arabicParenBoth"/>
            </a:pPr>
            <a:r>
              <a:rPr lang="de-DE" sz="1600" dirty="0"/>
              <a:t>Die Bundesregierung kann durch Rechtsverordnung mit Zustimmung des Bundesrates Bestimmungen über die Konkretisierung der Leistungsberechtigung in der Eingliederungshilfe erlassen.</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57</a:t>
            </a:fld>
            <a:endParaRPr lang="de-DE"/>
          </a:p>
          <a:p>
            <a:endParaRPr lang="de-DE" dirty="0"/>
          </a:p>
        </p:txBody>
      </p:sp>
      <p:sp>
        <p:nvSpPr>
          <p:cNvPr id="5" name="Fußzeilenplatzhalter 4"/>
          <p:cNvSpPr>
            <a:spLocks noGrp="1"/>
          </p:cNvSpPr>
          <p:nvPr>
            <p:ph type="ftr" sz="quarter" idx="11"/>
          </p:nvPr>
        </p:nvSpPr>
        <p:spPr/>
        <p:txBody>
          <a:bodyPr/>
          <a:lstStyle/>
          <a:p>
            <a:r>
              <a:rPr lang="de-DE"/>
              <a:t>© ISG/</a:t>
            </a:r>
            <a:r>
              <a:rPr lang="de-DE" i="1"/>
              <a:t>transfer</a:t>
            </a:r>
            <a:r>
              <a:rPr lang="de-DE"/>
              <a:t>. Alle Bestandteile dieses Dokuments sind urheberrechtlich geschützt. Dieses Dokument ist Teil der Präsentation und ohne mündliche Erläuterung unvollständig.</a:t>
            </a:r>
            <a:endParaRPr lang="de-DE" dirty="0"/>
          </a:p>
        </p:txBody>
      </p:sp>
    </p:spTree>
    <p:extLst>
      <p:ext uri="{BB962C8B-B14F-4D97-AF65-F5344CB8AC3E}">
        <p14:creationId xmlns:p14="http://schemas.microsoft.com/office/powerpoint/2010/main" val="27119093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Arbeitsgruppe BMAS</a:t>
            </a:r>
          </a:p>
        </p:txBody>
      </p:sp>
      <p:sp>
        <p:nvSpPr>
          <p:cNvPr id="3" name="Inhaltsplatzhalter 2"/>
          <p:cNvSpPr>
            <a:spLocks noGrp="1"/>
          </p:cNvSpPr>
          <p:nvPr>
            <p:ph idx="1"/>
          </p:nvPr>
        </p:nvSpPr>
        <p:spPr>
          <a:xfrm>
            <a:off x="107504" y="1484784"/>
            <a:ext cx="9036496" cy="4320479"/>
          </a:xfrm>
        </p:spPr>
        <p:txBody>
          <a:bodyPr>
            <a:normAutofit/>
          </a:bodyPr>
          <a:lstStyle/>
          <a:p>
            <a:pPr marL="0" indent="0">
              <a:buNone/>
            </a:pPr>
            <a:r>
              <a:rPr lang="de-DE" sz="1600" dirty="0"/>
              <a:t>Vorläufiger Verordnungsentwurf:</a:t>
            </a:r>
          </a:p>
          <a:p>
            <a:pPr>
              <a:buFontTx/>
              <a:buChar char="-"/>
            </a:pPr>
            <a:r>
              <a:rPr lang="de-DE" sz="1600" dirty="0"/>
              <a:t>Orientiert sich an der Systematik der bisherigen §§ 2-4 Eingliederungshilfeverordnung:</a:t>
            </a:r>
          </a:p>
          <a:p>
            <a:pPr lvl="1" algn="just">
              <a:buFontTx/>
              <a:buChar char="-"/>
            </a:pPr>
            <a:r>
              <a:rPr lang="de-DE" sz="1600" b="1" dirty="0"/>
              <a:t>§ 2 Beeinträchtigungen der Körperfunktionen und -strukturen einschließlich der Sinnesfunktionen</a:t>
            </a:r>
          </a:p>
          <a:p>
            <a:pPr lvl="1" algn="just">
              <a:buFontTx/>
              <a:buChar char="-"/>
            </a:pPr>
            <a:r>
              <a:rPr lang="de-DE" sz="1600" b="1" dirty="0"/>
              <a:t>§ 3 Beeinträchtigungen der intellektuellen Funktionen</a:t>
            </a:r>
          </a:p>
          <a:p>
            <a:pPr marL="457200" lvl="1" indent="0" algn="just">
              <a:buNone/>
            </a:pPr>
            <a:r>
              <a:rPr lang="de-DE" sz="1600" dirty="0"/>
              <a:t>„Beeinträchtigungen der intellektuellen Funktionen, die in Wechselwirkung mit einstellungs- und umweltbedingten Barrieren zu einer wesentlichen Einschränkung der gleichberechtigten Teilhabe an der Gesellschaft im Sinne einer wesentlichen geistigen Behinderung führen, liegen vor, wenn diese so erheblich sind, dass sie mit erheblichen Einschränkungen der Anpassungsfähigkeit in kognitiven, sozialen und alltagspraktischen Bereichen verbunden sind und in der frühen Entwicklungsphase beginnen.“</a:t>
            </a:r>
          </a:p>
          <a:p>
            <a:pPr marL="457200" lvl="1" indent="0" algn="just">
              <a:buNone/>
            </a:pPr>
            <a:r>
              <a:rPr lang="de-DE" sz="1600" i="1" dirty="0"/>
              <a:t>Praktisch strittig u.a. Relevanz von Intelligenztests.</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58</a:t>
            </a:fld>
            <a:endParaRPr lang="de-DE"/>
          </a:p>
          <a:p>
            <a:endParaRPr lang="de-DE" dirty="0"/>
          </a:p>
        </p:txBody>
      </p:sp>
      <p:sp>
        <p:nvSpPr>
          <p:cNvPr id="5" name="Fußzeilenplatzhalter 4"/>
          <p:cNvSpPr>
            <a:spLocks noGrp="1"/>
          </p:cNvSpPr>
          <p:nvPr>
            <p:ph type="ftr" sz="quarter" idx="11"/>
          </p:nvPr>
        </p:nvSpPr>
        <p:spPr/>
        <p:txBody>
          <a:bodyPr/>
          <a:lstStyle/>
          <a:p>
            <a:r>
              <a:rPr lang="de-DE"/>
              <a:t>© ISG/</a:t>
            </a:r>
            <a:r>
              <a:rPr lang="de-DE" i="1"/>
              <a:t>transfer</a:t>
            </a:r>
            <a:r>
              <a:rPr lang="de-DE"/>
              <a:t>. Alle Bestandteile dieses Dokuments sind urheberrechtlich geschützt. Dieses Dokument ist Teil der Präsentation und ohne mündliche Erläuterung unvollständig.</a:t>
            </a:r>
            <a:endParaRPr lang="de-DE" dirty="0"/>
          </a:p>
        </p:txBody>
      </p:sp>
    </p:spTree>
    <p:extLst>
      <p:ext uri="{BB962C8B-B14F-4D97-AF65-F5344CB8AC3E}">
        <p14:creationId xmlns:p14="http://schemas.microsoft.com/office/powerpoint/2010/main" val="30100940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Arbeitsgruppe BMAS</a:t>
            </a:r>
          </a:p>
        </p:txBody>
      </p:sp>
      <p:sp>
        <p:nvSpPr>
          <p:cNvPr id="3" name="Inhaltsplatzhalter 2"/>
          <p:cNvSpPr>
            <a:spLocks noGrp="1"/>
          </p:cNvSpPr>
          <p:nvPr>
            <p:ph idx="1"/>
          </p:nvPr>
        </p:nvSpPr>
        <p:spPr>
          <a:xfrm>
            <a:off x="107504" y="1484784"/>
            <a:ext cx="9036496" cy="4320479"/>
          </a:xfrm>
        </p:spPr>
        <p:txBody>
          <a:bodyPr>
            <a:normAutofit lnSpcReduction="10000"/>
          </a:bodyPr>
          <a:lstStyle/>
          <a:p>
            <a:pPr marL="0" indent="0">
              <a:buNone/>
            </a:pPr>
            <a:r>
              <a:rPr lang="de-DE" sz="1600" dirty="0"/>
              <a:t>Vorläufiger Verordnungsentwurf:</a:t>
            </a:r>
          </a:p>
          <a:p>
            <a:pPr>
              <a:buFontTx/>
              <a:buChar char="-"/>
            </a:pPr>
            <a:r>
              <a:rPr lang="de-DE" sz="1600" dirty="0"/>
              <a:t>Orientiert sich an der Systematik der bisherigen §§ 2-4 Eingliederungshilfeverordnung:</a:t>
            </a:r>
          </a:p>
          <a:p>
            <a:pPr lvl="1" algn="just">
              <a:buFontTx/>
              <a:buChar char="-"/>
            </a:pPr>
            <a:r>
              <a:rPr lang="de-DE" sz="1600" b="1" dirty="0"/>
              <a:t>§ 4 Beeinträchtigungen der psychischen Funktionen</a:t>
            </a:r>
          </a:p>
          <a:p>
            <a:pPr marL="457200" lvl="1" indent="0" algn="just">
              <a:buNone/>
            </a:pPr>
            <a:r>
              <a:rPr lang="de-DE" sz="1600" dirty="0"/>
              <a:t>„Beeinträchtigungen der psychischen Funktionen, die in Wechselwirkung mit einstellungs- und umweltbedingten Barrieren eine wesentliche Einschränkung der gleichberechtigten Teilhabe an der Gesellschaft im Sinne einer wesentlichen seelischen Behinderung zur Folge haben können, resultieren aus folgenden Gesundheitsstörungen:</a:t>
            </a:r>
          </a:p>
          <a:p>
            <a:pPr marL="800100" lvl="1" indent="-342900" algn="just">
              <a:buAutoNum type="arabicPeriod"/>
            </a:pPr>
            <a:r>
              <a:rPr lang="de-DE" sz="1600" dirty="0"/>
              <a:t>körperlich nicht begründbaren Psychosen</a:t>
            </a:r>
          </a:p>
          <a:p>
            <a:pPr marL="800100" lvl="1" indent="-342900" algn="just">
              <a:buAutoNum type="arabicPeriod"/>
            </a:pPr>
            <a:r>
              <a:rPr lang="de-DE" sz="1600" dirty="0"/>
              <a:t>Krankheiten oder Verletzungen des Gehirns, Anfallsleiden oder anderen Krankheiten oder körperlichen Beeinträchtigungen, deren Folge Beeinträchtigungen der psychischen Funktionen einschließlich neurokognitiver Beeinträchtigungen sind,</a:t>
            </a:r>
          </a:p>
          <a:p>
            <a:pPr marL="800100" lvl="1" indent="-342900" algn="just">
              <a:buAutoNum type="arabicPeriod"/>
            </a:pPr>
            <a:r>
              <a:rPr lang="de-DE" sz="1600" dirty="0"/>
              <a:t>Abhängigkeitserkrankungen,</a:t>
            </a:r>
          </a:p>
          <a:p>
            <a:pPr marL="800100" lvl="1" indent="-342900" algn="just">
              <a:buAutoNum type="arabicPeriod"/>
            </a:pPr>
            <a:r>
              <a:rPr lang="de-DE" sz="1600" dirty="0"/>
              <a:t>Neurotische, somatoforme und Belastungsstörungen, affektive Störungen, Essstörungen, Persönlichkeitsstörungen, erhebliche Verhaltensstörungen und tief greifende Entwicklungsstörungen.“</a:t>
            </a:r>
          </a:p>
          <a:p>
            <a:pPr marL="457200" lvl="1" indent="0" algn="just">
              <a:buNone/>
            </a:pPr>
            <a:endParaRPr lang="de-DE" sz="1600" dirty="0"/>
          </a:p>
          <a:p>
            <a:pPr marL="457200" lvl="1" indent="0" algn="just">
              <a:buNone/>
            </a:pPr>
            <a:r>
              <a:rPr lang="de-DE" sz="1600" i="1" dirty="0"/>
              <a:t>Erkennbare Abgrenzungsprobleme bei Verhaltensstörungen und Entwicklungsstörungen.</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59</a:t>
            </a:fld>
            <a:endParaRPr lang="de-DE"/>
          </a:p>
          <a:p>
            <a:endParaRPr lang="de-DE" dirty="0"/>
          </a:p>
        </p:txBody>
      </p:sp>
      <p:sp>
        <p:nvSpPr>
          <p:cNvPr id="5" name="Fußzeilenplatzhalter 4"/>
          <p:cNvSpPr>
            <a:spLocks noGrp="1"/>
          </p:cNvSpPr>
          <p:nvPr>
            <p:ph type="ftr" sz="quarter" idx="11"/>
          </p:nvPr>
        </p:nvSpPr>
        <p:spPr/>
        <p:txBody>
          <a:bodyPr/>
          <a:lstStyle/>
          <a:p>
            <a:r>
              <a:rPr lang="de-DE"/>
              <a:t>© ISG/</a:t>
            </a:r>
            <a:r>
              <a:rPr lang="de-DE" i="1"/>
              <a:t>transfer</a:t>
            </a:r>
            <a:r>
              <a:rPr lang="de-DE"/>
              <a:t>. Alle Bestandteile dieses Dokuments sind urheberrechtlich geschützt. Dieses Dokument ist Teil der Präsentation und ohne mündliche Erläuterung unvollständig.</a:t>
            </a:r>
            <a:endParaRPr lang="de-DE" dirty="0"/>
          </a:p>
        </p:txBody>
      </p:sp>
    </p:spTree>
    <p:extLst>
      <p:ext uri="{BB962C8B-B14F-4D97-AF65-F5344CB8AC3E}">
        <p14:creationId xmlns:p14="http://schemas.microsoft.com/office/powerpoint/2010/main" val="1395686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Art 25a BTHG – Änderung</a:t>
            </a:r>
            <a:br>
              <a:rPr lang="de-DE" dirty="0"/>
            </a:br>
            <a:r>
              <a:rPr lang="de-DE" dirty="0"/>
              <a:t>DES SGB IX zum 1.1.2023</a:t>
            </a:r>
          </a:p>
        </p:txBody>
      </p:sp>
      <p:sp>
        <p:nvSpPr>
          <p:cNvPr id="3" name="Inhaltsplatzhalter 2"/>
          <p:cNvSpPr>
            <a:spLocks noGrp="1"/>
          </p:cNvSpPr>
          <p:nvPr>
            <p:ph idx="1"/>
          </p:nvPr>
        </p:nvSpPr>
        <p:spPr/>
        <p:txBody>
          <a:bodyPr>
            <a:normAutofit fontScale="55000" lnSpcReduction="20000"/>
          </a:bodyPr>
          <a:lstStyle/>
          <a:p>
            <a:pPr>
              <a:buNone/>
            </a:pPr>
            <a:r>
              <a:rPr lang="de-DE" dirty="0"/>
              <a:t>Beschlossen mit Art. 25a Bundesteilhabegesetz vom 23.12.2016 (BGBl. I, 2234)</a:t>
            </a:r>
          </a:p>
          <a:p>
            <a:pPr>
              <a:buNone/>
            </a:pPr>
            <a:r>
              <a:rPr lang="de-DE" dirty="0"/>
              <a:t>§ 99 Leistungsberechtigter Personenkreis</a:t>
            </a:r>
            <a:br>
              <a:rPr lang="de-DE" dirty="0"/>
            </a:br>
            <a:br>
              <a:rPr lang="de-DE" dirty="0"/>
            </a:br>
            <a:r>
              <a:rPr lang="de-DE" dirty="0"/>
              <a:t>(1) Eingliederungshilfe ist Personen nach § 2 Absatz 1 Satz 1 und 2 zu leisten, deren Beeinträchtigungen die Folge einer Schädigung der Körperfunktion und -struktur einschließlich der geistigen und seelischen Funktionen sind und die dadurch in Wechselwirkung mit den Barrieren in erheblichem Maße in ihrer Fähigkeit zur Teilhabe an der Gesellschaft eingeschränkt sind. </a:t>
            </a:r>
          </a:p>
          <a:p>
            <a:pPr>
              <a:buNone/>
            </a:pPr>
            <a:r>
              <a:rPr lang="de-DE" dirty="0"/>
              <a:t>	Eine Einschränkung der Fähigkeit zur Teilhabe an der Gesellschaft in erheblichem Maße liegt vor, wenn die Ausführung von Aktivitäten in einer größeren Anzahl der Lebensbereiche nach Absatz 4 nicht ohne personelle oder technische Unterstützung möglich oder in einer geringeren Anzahl der Lebensbereiche auch mit personeller oder technischer Unterstützung nicht möglich ist. </a:t>
            </a:r>
          </a:p>
          <a:p>
            <a:pPr>
              <a:buNone/>
            </a:pPr>
            <a:r>
              <a:rPr lang="de-DE" dirty="0"/>
              <a:t>	Mit steigender Anzahl der Lebensbereiche nach Absatz 4 ist ein geringeres Ausmaß der jeweiligen Einschränkung für die Leistungsberechtigung ausreichend.</a:t>
            </a:r>
          </a:p>
          <a:p>
            <a:endParaRPr lang="de-DE" dirty="0"/>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6</a:t>
            </a:fld>
            <a:endParaRPr lang="de-DE"/>
          </a:p>
          <a:p>
            <a:endParaRPr lang="de-DE" dirty="0"/>
          </a:p>
        </p:txBody>
      </p:sp>
      <p:sp>
        <p:nvSpPr>
          <p:cNvPr id="5" name="Fußzeilenplatzhalter 4"/>
          <p:cNvSpPr>
            <a:spLocks noGrp="1"/>
          </p:cNvSpPr>
          <p:nvPr>
            <p:ph type="ftr" sz="quarter" idx="11"/>
          </p:nvPr>
        </p:nvSpPr>
        <p:spPr/>
        <p:txBody>
          <a:bodyPr/>
          <a:lstStyle/>
          <a:p>
            <a:r>
              <a:rPr lang="de-DE"/>
              <a:t>© ISG/</a:t>
            </a:r>
            <a:r>
              <a:rPr lang="de-DE" i="1"/>
              <a:t>transfer</a:t>
            </a:r>
            <a:r>
              <a:rPr lang="de-DE"/>
              <a:t>. Alle Bestandteile dieses Dokuments sind urheberrechtlich geschützt. Dieses Dokument ist Teil der Präsentation und ohne mündliche Erläuterung unvollständig.</a:t>
            </a:r>
            <a:endParaRPr lang="de-DE" dirty="0"/>
          </a:p>
        </p:txBody>
      </p:sp>
    </p:spTree>
    <p:extLst>
      <p:ext uri="{BB962C8B-B14F-4D97-AF65-F5344CB8AC3E}">
        <p14:creationId xmlns:p14="http://schemas.microsoft.com/office/powerpoint/2010/main" val="22239537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60</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8568488" cy="850106"/>
          </a:xfrm>
        </p:spPr>
        <p:txBody>
          <a:bodyPr/>
          <a:lstStyle/>
          <a:p>
            <a:pPr>
              <a:spcBef>
                <a:spcPts val="600"/>
              </a:spcBef>
              <a:spcAft>
                <a:spcPts val="600"/>
              </a:spcAft>
            </a:pPr>
            <a:r>
              <a:rPr lang="de-DE" sz="2400" dirty="0"/>
              <a:t>Schluss</a:t>
            </a:r>
          </a:p>
        </p:txBody>
      </p:sp>
      <p:sp>
        <p:nvSpPr>
          <p:cNvPr id="7" name="Textfeld 6">
            <a:extLst>
              <a:ext uri="{FF2B5EF4-FFF2-40B4-BE49-F238E27FC236}">
                <a16:creationId xmlns:a16="http://schemas.microsoft.com/office/drawing/2014/main" id="{8FC4BBD2-120F-40D9-BFF3-D5AFD1B1C0AC}"/>
              </a:ext>
            </a:extLst>
          </p:cNvPr>
          <p:cNvSpPr txBox="1"/>
          <p:nvPr/>
        </p:nvSpPr>
        <p:spPr>
          <a:xfrm>
            <a:off x="251521" y="1484784"/>
            <a:ext cx="8622975" cy="4022640"/>
          </a:xfrm>
          <a:prstGeom prst="rect">
            <a:avLst/>
          </a:prstGeom>
          <a:noFill/>
        </p:spPr>
        <p:txBody>
          <a:bodyPr wrap="square" rtlCol="0">
            <a:spAutoFit/>
          </a:bodyPr>
          <a:lstStyle/>
          <a:p>
            <a:pPr lvl="0">
              <a:lnSpc>
                <a:spcPct val="110000"/>
              </a:lnSpc>
              <a:spcBef>
                <a:spcPts val="600"/>
              </a:spcBef>
              <a:spcAft>
                <a:spcPts val="600"/>
              </a:spcAft>
            </a:pPr>
            <a:r>
              <a:rPr lang="de-DE" sz="2400" dirty="0"/>
              <a:t>Vielen Dank für Ihre Aufmerksamkeit!</a:t>
            </a:r>
          </a:p>
          <a:p>
            <a:pPr>
              <a:tabLst>
                <a:tab pos="2865438" algn="l"/>
              </a:tabLst>
            </a:pPr>
            <a:r>
              <a:rPr lang="de-DE" sz="1600" dirty="0"/>
              <a:t>Mitglieder des Forschungsteams:</a:t>
            </a:r>
          </a:p>
          <a:p>
            <a:pPr>
              <a:tabLst>
                <a:tab pos="2865438" algn="l"/>
              </a:tabLst>
            </a:pPr>
            <a:endParaRPr lang="de-DE" sz="1600" dirty="0"/>
          </a:p>
          <a:p>
            <a:pPr>
              <a:tabLst>
                <a:tab pos="2865438" algn="l"/>
              </a:tabLst>
            </a:pPr>
            <a:r>
              <a:rPr lang="de-DE" sz="1600" dirty="0"/>
              <a:t>Dr. Dietrich Engels und Alina Schmitz	</a:t>
            </a:r>
          </a:p>
          <a:p>
            <a:r>
              <a:rPr lang="de-DE" sz="1600" dirty="0"/>
              <a:t>ISG Institut für Sozialforschung und Gesellschaftspolitik GmbH</a:t>
            </a:r>
          </a:p>
          <a:p>
            <a:r>
              <a:rPr lang="de-DE" sz="1600" dirty="0"/>
              <a:t>Weinsbergstraße 190, 50825 Köln</a:t>
            </a:r>
          </a:p>
          <a:p>
            <a:endParaRPr lang="de-DE" sz="1600" dirty="0"/>
          </a:p>
          <a:p>
            <a:r>
              <a:rPr lang="de-DE" sz="1600" dirty="0"/>
              <a:t>Thomas Schmitt-Schäfer und </a:t>
            </a:r>
            <a:r>
              <a:rPr lang="de-DE" sz="1600" dirty="0" err="1"/>
              <a:t>Annica</a:t>
            </a:r>
            <a:r>
              <a:rPr lang="de-DE" sz="1600" dirty="0"/>
              <a:t> </a:t>
            </a:r>
            <a:r>
              <a:rPr lang="de-DE" sz="1600" dirty="0" err="1"/>
              <a:t>Mörtz</a:t>
            </a:r>
            <a:endParaRPr lang="de-DE" sz="1600" dirty="0"/>
          </a:p>
          <a:p>
            <a:r>
              <a:rPr lang="de-DE" sz="1600" i="1" dirty="0" err="1"/>
              <a:t>transfer</a:t>
            </a:r>
            <a:r>
              <a:rPr lang="de-DE" sz="1600" dirty="0"/>
              <a:t> – Unternehmen für soziale Innovation</a:t>
            </a:r>
          </a:p>
          <a:p>
            <a:r>
              <a:rPr lang="de-DE" sz="1600" dirty="0"/>
              <a:t>Schlossstraße 5, 54516 Wittlich</a:t>
            </a:r>
          </a:p>
          <a:p>
            <a:endParaRPr lang="de-DE" sz="1600" dirty="0"/>
          </a:p>
          <a:p>
            <a:r>
              <a:rPr lang="de-DE" sz="1600" dirty="0">
                <a:solidFill>
                  <a:srgbClr val="FF3399"/>
                </a:solidFill>
              </a:rPr>
              <a:t>Prof. Dr. Felix Welti, </a:t>
            </a:r>
            <a:r>
              <a:rPr lang="de-DE" sz="1600" dirty="0"/>
              <a:t>Christina Janßen, Michael Beyerlein, René Dittmann</a:t>
            </a:r>
          </a:p>
          <a:p>
            <a:r>
              <a:rPr lang="de-DE" sz="1600" dirty="0"/>
              <a:t>Universität Kassel, Institut für Sozialwesen</a:t>
            </a:r>
          </a:p>
          <a:p>
            <a:endParaRPr lang="de-DE" sz="1600" dirty="0"/>
          </a:p>
          <a:p>
            <a:r>
              <a:rPr lang="de-DE" sz="1600" dirty="0"/>
              <a:t>Dr. Matthias Schmidt-Ohlemann, Bad Kreuznach</a:t>
            </a:r>
          </a:p>
        </p:txBody>
      </p:sp>
    </p:spTree>
    <p:extLst>
      <p:ext uri="{BB962C8B-B14F-4D97-AF65-F5344CB8AC3E}">
        <p14:creationId xmlns:p14="http://schemas.microsoft.com/office/powerpoint/2010/main" val="2435261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Art 25a BTHG – Änderung</a:t>
            </a:r>
            <a:br>
              <a:rPr lang="de-DE" dirty="0"/>
            </a:br>
            <a:r>
              <a:rPr lang="de-DE" dirty="0"/>
              <a:t>DES SGB IX zum 1.1.2023</a:t>
            </a:r>
          </a:p>
        </p:txBody>
      </p:sp>
      <p:sp>
        <p:nvSpPr>
          <p:cNvPr id="3" name="Inhaltsplatzhalter 2"/>
          <p:cNvSpPr>
            <a:spLocks noGrp="1"/>
          </p:cNvSpPr>
          <p:nvPr>
            <p:ph idx="1"/>
          </p:nvPr>
        </p:nvSpPr>
        <p:spPr>
          <a:xfrm>
            <a:off x="0" y="1484784"/>
            <a:ext cx="9144000" cy="4752528"/>
          </a:xfrm>
        </p:spPr>
        <p:txBody>
          <a:bodyPr>
            <a:normAutofit fontScale="55000" lnSpcReduction="20000"/>
          </a:bodyPr>
          <a:lstStyle/>
          <a:p>
            <a:pPr>
              <a:buNone/>
            </a:pPr>
            <a:r>
              <a:rPr lang="de-DE" dirty="0"/>
              <a:t>§ 99 </a:t>
            </a:r>
          </a:p>
          <a:p>
            <a:pPr>
              <a:buNone/>
            </a:pPr>
            <a:r>
              <a:rPr lang="de-DE" dirty="0"/>
              <a:t>(3) Bei der Feststellung des erheblichen Maßes der Einschränkung nach Absatz 1 Satz 2 ist die für die Art der Behinderung typisierende notwendige Unterstützung in Lebensbereichen nach Absatz 4 maßgebend.</a:t>
            </a:r>
          </a:p>
          <a:p>
            <a:pPr>
              <a:buNone/>
            </a:pPr>
            <a:r>
              <a:rPr lang="de-DE" dirty="0"/>
              <a:t>(4) ….</a:t>
            </a:r>
          </a:p>
          <a:p>
            <a:pPr>
              <a:buNone/>
            </a:pPr>
            <a:r>
              <a:rPr lang="de-DE" dirty="0"/>
              <a:t>(5) Personelle Unterstützung im Sinne von Absatz 1 Satz 2 ist die regelmäßig wiederkehrende und über einen längeren Zeitraum andauernde Unterstützung durch eine anwesende Person. Bei Kindern und Jugendlichen bis zur Vollendung des 18. Lebensjahres bleibt die Notwendigkeit von Unterstützung auf Grund der altersgemäßen Entwicklung unberücksichtigt.</a:t>
            </a:r>
          </a:p>
          <a:p>
            <a:pPr>
              <a:buNone/>
            </a:pPr>
            <a:r>
              <a:rPr lang="de-DE" dirty="0"/>
              <a:t>(6) Leistungen zur Teilhabe am Arbeitsleben nach Kapitel 4 erhalten Personen, die die Voraussetzungen nach § 58 Absatz 1 Satz 1 erfüllen.</a:t>
            </a:r>
          </a:p>
          <a:p>
            <a:pPr>
              <a:buNone/>
            </a:pPr>
            <a:r>
              <a:rPr lang="de-DE" dirty="0"/>
              <a:t>(7) Das Nähere über</a:t>
            </a:r>
            <a:br>
              <a:rPr lang="de-DE" dirty="0"/>
            </a:br>
            <a:r>
              <a:rPr lang="de-DE" dirty="0"/>
              <a:t>1. die größere und geringere Anzahl nach Absatz 1 Satz 2,</a:t>
            </a:r>
            <a:br>
              <a:rPr lang="de-DE" dirty="0"/>
            </a:br>
            <a:r>
              <a:rPr lang="de-DE" dirty="0"/>
              <a:t>2. das Verhältnis von der Anzahl der Lebensbereiche zum Ausmaß der jeweiligen 	Einschränkung nach Absatz 1 Satz 3 und</a:t>
            </a:r>
            <a:br>
              <a:rPr lang="de-DE" dirty="0"/>
            </a:br>
            <a:r>
              <a:rPr lang="de-DE" dirty="0"/>
              <a:t>3. die Inhalte der Lebensbereiche nach Absatz 4</a:t>
            </a:r>
            <a:br>
              <a:rPr lang="de-DE" dirty="0"/>
            </a:br>
            <a:br>
              <a:rPr lang="de-DE" dirty="0"/>
            </a:br>
            <a:r>
              <a:rPr lang="de-DE" dirty="0"/>
              <a:t>bestimmt ein Bundesgesetz."</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7</a:t>
            </a:fld>
            <a:endParaRPr lang="de-DE"/>
          </a:p>
          <a:p>
            <a:endParaRPr lang="de-DE" dirty="0"/>
          </a:p>
        </p:txBody>
      </p:sp>
      <p:sp>
        <p:nvSpPr>
          <p:cNvPr id="5" name="Fußzeilenplatzhalter 4"/>
          <p:cNvSpPr>
            <a:spLocks noGrp="1"/>
          </p:cNvSpPr>
          <p:nvPr>
            <p:ph type="ftr" sz="quarter" idx="11"/>
          </p:nvPr>
        </p:nvSpPr>
        <p:spPr/>
        <p:txBody>
          <a:bodyPr/>
          <a:lstStyle/>
          <a:p>
            <a:r>
              <a:rPr lang="de-DE"/>
              <a:t>© ISG/</a:t>
            </a:r>
            <a:r>
              <a:rPr lang="de-DE" i="1"/>
              <a:t>transfer</a:t>
            </a:r>
            <a:r>
              <a:rPr lang="de-DE"/>
              <a:t>. Alle Bestandteile dieses Dokuments sind urheberrechtlich geschützt. Dieses Dokument ist Teil der Präsentation und ohne mündliche Erläuterung unvollständig.</a:t>
            </a:r>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Art 25 BTHG</a:t>
            </a:r>
          </a:p>
        </p:txBody>
      </p:sp>
      <p:sp>
        <p:nvSpPr>
          <p:cNvPr id="3" name="Inhaltsplatzhalter 2"/>
          <p:cNvSpPr>
            <a:spLocks noGrp="1"/>
          </p:cNvSpPr>
          <p:nvPr>
            <p:ph idx="1"/>
          </p:nvPr>
        </p:nvSpPr>
        <p:spPr>
          <a:xfrm>
            <a:off x="35496" y="1484784"/>
            <a:ext cx="9073008" cy="4752528"/>
          </a:xfrm>
        </p:spPr>
        <p:txBody>
          <a:bodyPr>
            <a:normAutofit fontScale="55000" lnSpcReduction="20000"/>
          </a:bodyPr>
          <a:lstStyle/>
          <a:p>
            <a:pPr>
              <a:buNone/>
            </a:pPr>
            <a:r>
              <a:rPr lang="de-DE" dirty="0"/>
              <a:t>(5) Das Bundesministerium für Arbeit und Soziales untersucht in den Jahren 2017 und 2018 die rechtlichen Wirkungen von </a:t>
            </a:r>
            <a:r>
              <a:rPr lang="de-DE" dirty="0">
                <a:hlinkClick r:id="rId2" tooltip="Artikel 25a BTHG"/>
              </a:rPr>
              <a:t>Artikel 25a</a:t>
            </a:r>
            <a:r>
              <a:rPr lang="de-DE" dirty="0"/>
              <a:t> </a:t>
            </a:r>
            <a:r>
              <a:rPr lang="de-DE" dirty="0">
                <a:hlinkClick r:id="rId3" tooltip="§ 99 SGB IX"/>
              </a:rPr>
              <a:t>§ 99</a:t>
            </a:r>
            <a:r>
              <a:rPr lang="de-DE" dirty="0"/>
              <a:t> auf den leistungsberechtigten Personenkreis der Eingliederungshilfe und legt dem Bundestag und dem Bundesrat bis zum 30. Juni 2018 einen Bericht über das Ergebnis der Untersuchung vor. Dabei sollen insbesondere die gesetzlichen Festlegungen</a:t>
            </a:r>
          </a:p>
          <a:p>
            <a:pPr marL="514350" indent="-514350">
              <a:buAutoNum type="arabicPeriod"/>
            </a:pPr>
            <a:r>
              <a:rPr lang="de-DE" dirty="0"/>
              <a:t>zur Bestimmung des Näheren über die Anzahl der Lebensbereiche nach </a:t>
            </a:r>
            <a:r>
              <a:rPr lang="de-DE" dirty="0">
                <a:hlinkClick r:id="rId2" tooltip="Artikel 25a BTHG"/>
              </a:rPr>
              <a:t>Artikel 25a</a:t>
            </a:r>
            <a:r>
              <a:rPr lang="de-DE" dirty="0"/>
              <a:t> </a:t>
            </a:r>
            <a:r>
              <a:rPr lang="de-DE" dirty="0">
                <a:hlinkClick r:id="rId3" tooltip="§ 99 SGB IX"/>
              </a:rPr>
              <a:t>§ 99 Absatz 1 Satz 2</a:t>
            </a:r>
            <a:r>
              <a:rPr lang="de-DE" dirty="0"/>
              <a:t>,</a:t>
            </a:r>
          </a:p>
          <a:p>
            <a:pPr marL="514350" indent="-514350">
              <a:buAutoNum type="arabicPeriod"/>
            </a:pPr>
            <a:r>
              <a:rPr lang="de-DE" dirty="0"/>
              <a:t> zum Verhältnis zwischen der Anzahl der Lebensbereiche und dem Ausmaß der jeweiligen Einschränkung nach </a:t>
            </a:r>
            <a:r>
              <a:rPr lang="de-DE" dirty="0">
                <a:hlinkClick r:id="rId2" tooltip="Artikel 25a BTHG"/>
              </a:rPr>
              <a:t>Artikel 25a</a:t>
            </a:r>
            <a:r>
              <a:rPr lang="de-DE" dirty="0"/>
              <a:t> </a:t>
            </a:r>
            <a:r>
              <a:rPr lang="de-DE" dirty="0">
                <a:hlinkClick r:id="rId3" tooltip="§ 99 SGB IX"/>
              </a:rPr>
              <a:t>§ 99 Absatz 1 Satz 3</a:t>
            </a:r>
            <a:r>
              <a:rPr lang="de-DE" dirty="0"/>
              <a:t> und </a:t>
            </a:r>
          </a:p>
          <a:p>
            <a:pPr marL="514350" indent="-514350">
              <a:buAutoNum type="arabicPeriod"/>
            </a:pPr>
            <a:r>
              <a:rPr lang="de-DE" dirty="0"/>
              <a:t>zur typisierenden Betrachtung von erheblichen Einschränkungen in den Lebensbereichen nach </a:t>
            </a:r>
            <a:r>
              <a:rPr lang="de-DE" dirty="0">
                <a:hlinkClick r:id="rId2" tooltip="Artikel 25a BTHG"/>
              </a:rPr>
              <a:t>Artikel 25a</a:t>
            </a:r>
            <a:r>
              <a:rPr lang="de-DE" dirty="0"/>
              <a:t> </a:t>
            </a:r>
            <a:r>
              <a:rPr lang="de-DE" dirty="0">
                <a:hlinkClick r:id="rId3" tooltip="§ 99 SGB IX"/>
              </a:rPr>
              <a:t>§ 99 Absatz 2 Satz 2 und Absatz 3</a:t>
            </a:r>
            <a:br>
              <a:rPr lang="de-DE" dirty="0"/>
            </a:br>
            <a:br>
              <a:rPr lang="de-DE" dirty="0"/>
            </a:br>
            <a:r>
              <a:rPr lang="de-DE" dirty="0"/>
              <a:t>untersucht und konkretisiert werden mit dem Ziel, den leistungsberechtigten Personenkreis des am 31. Dezember 2016 für die Eingliederungshilfe geltenden Rechts beizubehalten und Hinweise auf die zu bestimmenden Inhalte des Bundesgesetzes nach </a:t>
            </a:r>
            <a:r>
              <a:rPr lang="de-DE" dirty="0">
                <a:hlinkClick r:id="rId2" tooltip="Artikel 25a BTHG"/>
              </a:rPr>
              <a:t>Artikel 25a</a:t>
            </a:r>
            <a:r>
              <a:rPr lang="de-DE" dirty="0"/>
              <a:t> </a:t>
            </a:r>
            <a:r>
              <a:rPr lang="de-DE" dirty="0">
                <a:hlinkClick r:id="rId3" tooltip="§ 99 SGB IX"/>
              </a:rPr>
              <a:t>§ 99 Absatz 7</a:t>
            </a:r>
            <a:r>
              <a:rPr lang="de-DE" dirty="0"/>
              <a:t> zu geben.</a:t>
            </a:r>
            <a:br>
              <a:rPr lang="de-DE" dirty="0"/>
            </a:br>
            <a:endParaRPr lang="de-DE" dirty="0"/>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8</a:t>
            </a:fld>
            <a:endParaRPr lang="de-DE"/>
          </a:p>
          <a:p>
            <a:endParaRPr lang="de-DE" dirty="0"/>
          </a:p>
        </p:txBody>
      </p:sp>
      <p:sp>
        <p:nvSpPr>
          <p:cNvPr id="5" name="Fußzeilenplatzhalter 4"/>
          <p:cNvSpPr>
            <a:spLocks noGrp="1"/>
          </p:cNvSpPr>
          <p:nvPr>
            <p:ph type="ftr" sz="quarter" idx="11"/>
          </p:nvPr>
        </p:nvSpPr>
        <p:spPr/>
        <p:txBody>
          <a:bodyPr/>
          <a:lstStyle/>
          <a:p>
            <a:r>
              <a:rPr lang="de-DE"/>
              <a:t>© ISG/</a:t>
            </a:r>
            <a:r>
              <a:rPr lang="de-DE" i="1"/>
              <a:t>transfer</a:t>
            </a:r>
            <a:r>
              <a:rPr lang="de-DE"/>
              <a:t>. Alle Bestandteile dieses Dokuments sind urheberrechtlich geschützt. Dieses Dokument ist Teil der Präsentation und ohne mündliche Erläuterung unvollständig.</a:t>
            </a:r>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34000" y="1484784"/>
            <a:ext cx="8352000" cy="3024335"/>
          </a:xfrm>
        </p:spPr>
        <p:txBody>
          <a:bodyPr>
            <a:noAutofit/>
          </a:bodyPr>
          <a:lstStyle/>
          <a:p>
            <a:pPr marL="514350" indent="-514350">
              <a:spcBef>
                <a:spcPts val="600"/>
              </a:spcBef>
              <a:spcAft>
                <a:spcPts val="600"/>
              </a:spcAft>
              <a:buFont typeface="+mj-lt"/>
              <a:buAutoNum type="arabicPeriod"/>
            </a:pPr>
            <a:r>
              <a:rPr lang="en-US" sz="2000" dirty="0" err="1"/>
              <a:t>Vorgeschichte</a:t>
            </a:r>
            <a:endParaRPr lang="en-US" sz="2000" dirty="0"/>
          </a:p>
          <a:p>
            <a:pPr marL="514350" indent="-514350">
              <a:spcBef>
                <a:spcPts val="600"/>
              </a:spcBef>
              <a:spcAft>
                <a:spcPts val="600"/>
              </a:spcAft>
              <a:buFont typeface="+mj-lt"/>
              <a:buAutoNum type="arabicPeriod"/>
            </a:pPr>
            <a:r>
              <a:rPr lang="en-US" sz="2000" b="1" dirty="0"/>
              <a:t>Forschungskonzept</a:t>
            </a:r>
          </a:p>
          <a:p>
            <a:pPr marL="514350" indent="-514350">
              <a:spcBef>
                <a:spcPts val="600"/>
              </a:spcBef>
              <a:spcAft>
                <a:spcPts val="600"/>
              </a:spcAft>
              <a:buFont typeface="+mj-lt"/>
              <a:buAutoNum type="arabicPeriod"/>
            </a:pPr>
            <a:r>
              <a:rPr lang="de-DE" sz="2000" dirty="0"/>
              <a:t>Projektverlauf</a:t>
            </a:r>
          </a:p>
          <a:p>
            <a:pPr marL="514350" indent="-514350">
              <a:spcBef>
                <a:spcPts val="600"/>
              </a:spcBef>
              <a:spcAft>
                <a:spcPts val="600"/>
              </a:spcAft>
              <a:buFont typeface="+mj-lt"/>
              <a:buAutoNum type="arabicPeriod"/>
            </a:pPr>
            <a:r>
              <a:rPr lang="de-DE" sz="2000" dirty="0"/>
              <a:t>Ergebnisse der Aktenanalyse</a:t>
            </a:r>
          </a:p>
          <a:p>
            <a:pPr marL="514350" indent="-514350">
              <a:spcBef>
                <a:spcPts val="600"/>
              </a:spcBef>
              <a:spcAft>
                <a:spcPts val="600"/>
              </a:spcAft>
              <a:buFont typeface="+mj-lt"/>
              <a:buAutoNum type="arabicPeriod"/>
            </a:pPr>
            <a:r>
              <a:rPr lang="de-DE" sz="2000" dirty="0"/>
              <a:t>Ergebnisse der Interviews</a:t>
            </a:r>
          </a:p>
          <a:p>
            <a:pPr marL="514350" indent="-514350">
              <a:spcBef>
                <a:spcPts val="600"/>
              </a:spcBef>
              <a:spcAft>
                <a:spcPts val="600"/>
              </a:spcAft>
              <a:buFont typeface="+mj-lt"/>
              <a:buAutoNum type="arabicPeriod"/>
            </a:pPr>
            <a:r>
              <a:rPr lang="de-DE" sz="2000" dirty="0"/>
              <a:t>Ergebnisse der Rechtsworkshops</a:t>
            </a:r>
          </a:p>
          <a:p>
            <a:pPr marL="514350" indent="-514350">
              <a:spcBef>
                <a:spcPts val="600"/>
              </a:spcBef>
              <a:spcAft>
                <a:spcPts val="600"/>
              </a:spcAft>
              <a:buFont typeface="+mj-lt"/>
              <a:buAutoNum type="arabicPeriod"/>
            </a:pPr>
            <a:r>
              <a:rPr lang="de-DE" sz="2000" dirty="0"/>
              <a:t>Beantwortung der Forschungsfragen</a:t>
            </a:r>
          </a:p>
          <a:p>
            <a:pPr marL="514350" indent="-514350">
              <a:spcBef>
                <a:spcPts val="600"/>
              </a:spcBef>
              <a:spcAft>
                <a:spcPts val="600"/>
              </a:spcAft>
              <a:buFont typeface="+mj-lt"/>
              <a:buAutoNum type="arabicPeriod"/>
            </a:pPr>
            <a:r>
              <a:rPr lang="de-DE" sz="2000" dirty="0"/>
              <a:t>Vorläufiges Fazit</a:t>
            </a:r>
          </a:p>
          <a:p>
            <a:pPr marL="514350" indent="-514350">
              <a:spcBef>
                <a:spcPts val="600"/>
              </a:spcBef>
              <a:spcAft>
                <a:spcPts val="600"/>
              </a:spcAft>
              <a:buFont typeface="+mj-lt"/>
              <a:buAutoNum type="arabicPeriod"/>
            </a:pPr>
            <a:r>
              <a:rPr lang="de-DE" sz="2000" dirty="0"/>
              <a:t>Arbeitsgruppe des BMAS</a:t>
            </a:r>
          </a:p>
          <a:p>
            <a:pPr marL="514350" indent="-514350">
              <a:spcBef>
                <a:spcPts val="600"/>
              </a:spcBef>
              <a:spcAft>
                <a:spcPts val="600"/>
              </a:spcAft>
              <a:buFont typeface="+mj-lt"/>
              <a:buAutoNum type="arabicPeriod"/>
            </a:pPr>
            <a:r>
              <a:rPr lang="de-DE" sz="2000" dirty="0"/>
              <a:t>Ausblick</a:t>
            </a:r>
          </a:p>
        </p:txBody>
      </p:sp>
      <p:sp>
        <p:nvSpPr>
          <p:cNvPr id="4" name="Datumsplatzhalter 3"/>
          <p:cNvSpPr>
            <a:spLocks noGrp="1"/>
          </p:cNvSpPr>
          <p:nvPr>
            <p:ph type="dt" sz="half" idx="10"/>
          </p:nvPr>
        </p:nvSpPr>
        <p:spPr/>
        <p:txBody>
          <a:bodyPr/>
          <a:lstStyle/>
          <a:p>
            <a:endParaRPr lang="de-DE"/>
          </a:p>
          <a:p>
            <a:fld id="{285E0FB0-08CC-4D00-9615-C6E16E60C6C6}" type="datetime1">
              <a:rPr lang="de-DE" smtClean="0"/>
              <a:pPr/>
              <a:t>22.11.2020</a:t>
            </a:fld>
            <a:r>
              <a:rPr lang="de-DE"/>
              <a:t> | </a:t>
            </a:r>
            <a:fld id="{DFA99560-3930-4652-A717-295C961D9515}" type="slidenum">
              <a:rPr lang="de-DE" smtClean="0"/>
              <a:pPr/>
              <a:t>9</a:t>
            </a:fld>
            <a:endParaRPr lang="de-DE"/>
          </a:p>
          <a:p>
            <a:endParaRPr lang="de-DE" dirty="0"/>
          </a:p>
        </p:txBody>
      </p:sp>
      <p:sp>
        <p:nvSpPr>
          <p:cNvPr id="5" name="Fußzeilenplatzhalter 4"/>
          <p:cNvSpPr>
            <a:spLocks noGrp="1"/>
          </p:cNvSpPr>
          <p:nvPr>
            <p:ph type="ftr" sz="quarter" idx="11"/>
          </p:nvPr>
        </p:nvSpPr>
        <p:spPr/>
        <p:txBody>
          <a:bodyPr/>
          <a:lstStyle/>
          <a:p>
            <a:pPr marL="119063" indent="-119063" algn="l"/>
            <a:r>
              <a:rPr lang="de-DE" dirty="0"/>
              <a:t>©  ISG / </a:t>
            </a:r>
            <a:r>
              <a:rPr lang="de-DE" i="1" dirty="0" err="1"/>
              <a:t>transfer</a:t>
            </a:r>
            <a:r>
              <a:rPr lang="de-DE" dirty="0"/>
              <a:t>. Alle Bestandteile dieses Dokuments sind urheberrechtlich geschützt. Dieses Dokument ist Teil der Präsentation und ohne mündliche Erläuterung unvollständig.</a:t>
            </a:r>
          </a:p>
        </p:txBody>
      </p:sp>
      <p:sp>
        <p:nvSpPr>
          <p:cNvPr id="6" name="Titel 1"/>
          <p:cNvSpPr>
            <a:spLocks noGrp="1"/>
          </p:cNvSpPr>
          <p:nvPr>
            <p:ph type="title"/>
          </p:nvPr>
        </p:nvSpPr>
        <p:spPr>
          <a:xfrm>
            <a:off x="396000" y="274638"/>
            <a:ext cx="5616000" cy="850106"/>
          </a:xfrm>
        </p:spPr>
        <p:txBody>
          <a:bodyPr/>
          <a:lstStyle/>
          <a:p>
            <a:r>
              <a:rPr lang="de-DE" sz="2400" dirty="0"/>
              <a:t>Gliederung</a:t>
            </a:r>
          </a:p>
        </p:txBody>
      </p:sp>
    </p:spTree>
    <p:extLst>
      <p:ext uri="{BB962C8B-B14F-4D97-AF65-F5344CB8AC3E}">
        <p14:creationId xmlns:p14="http://schemas.microsoft.com/office/powerpoint/2010/main" val="1273476838"/>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enutzerdefiniert 1">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PPP[Wasserzeichen]</Template>
  <TotalTime>0</TotalTime>
  <Words>5990</Words>
  <Application>Microsoft Office PowerPoint</Application>
  <PresentationFormat>Bildschirmpräsentation (4:3)</PresentationFormat>
  <Paragraphs>623</Paragraphs>
  <Slides>60</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60</vt:i4>
      </vt:variant>
    </vt:vector>
  </HeadingPairs>
  <TitlesOfParts>
    <vt:vector size="63" baseType="lpstr">
      <vt:lpstr>Arial</vt:lpstr>
      <vt:lpstr>Calibri</vt:lpstr>
      <vt:lpstr>Larissa-Design</vt:lpstr>
      <vt:lpstr>Leistungsberechtigter Personenkreis der Eingliederungshilfe</vt:lpstr>
      <vt:lpstr>Gliederung</vt:lpstr>
      <vt:lpstr>BTHG - Vorgeschichte</vt:lpstr>
      <vt:lpstr>BTHG - Vorgeschichte</vt:lpstr>
      <vt:lpstr>BTHG - Vorgeschichte</vt:lpstr>
      <vt:lpstr>Art 25a BTHG – Änderung DES SGB IX zum 1.1.2023</vt:lpstr>
      <vt:lpstr>Art 25a BTHG – Änderung DES SGB IX zum 1.1.2023</vt:lpstr>
      <vt:lpstr>Art 25 BTHG</vt:lpstr>
      <vt:lpstr>Gliederung</vt:lpstr>
      <vt:lpstr>Forschungskonzept</vt:lpstr>
      <vt:lpstr>Gliederung</vt:lpstr>
      <vt:lpstr>Projektverlauf</vt:lpstr>
      <vt:lpstr>Projektverlauf</vt:lpstr>
      <vt:lpstr>Gliederung</vt:lpstr>
      <vt:lpstr>Aktenanalyse</vt:lpstr>
      <vt:lpstr>Regeln der Aktenanalyse </vt:lpstr>
      <vt:lpstr>Aktenanalyse</vt:lpstr>
      <vt:lpstr>Aktenanalyse</vt:lpstr>
      <vt:lpstr>Aktenanalyse</vt:lpstr>
      <vt:lpstr>Aktenanalyse</vt:lpstr>
      <vt:lpstr>Lebensbereiche „Aktivitäten  und Teilhabe“ der ICF</vt:lpstr>
      <vt:lpstr>Aktenanalyse</vt:lpstr>
      <vt:lpstr>Aktenanalyse</vt:lpstr>
      <vt:lpstr>Aktenanalyse</vt:lpstr>
      <vt:lpstr>Aktenanalyse</vt:lpstr>
      <vt:lpstr>Aktenanalyse</vt:lpstr>
      <vt:lpstr>Aktenanalyse</vt:lpstr>
      <vt:lpstr>Aktenanalyse</vt:lpstr>
      <vt:lpstr>Gliederung</vt:lpstr>
      <vt:lpstr>Vertiefende Interviews</vt:lpstr>
      <vt:lpstr>Vertiefende Interviews</vt:lpstr>
      <vt:lpstr>Vertiefende Interviews</vt:lpstr>
      <vt:lpstr>Vertiefende Interviews</vt:lpstr>
      <vt:lpstr>Vertiefende Interviews</vt:lpstr>
      <vt:lpstr>Vertiefende Interviews</vt:lpstr>
      <vt:lpstr>Vertiefende Interviews</vt:lpstr>
      <vt:lpstr>Vertiefende Interviews</vt:lpstr>
      <vt:lpstr>Gliederung</vt:lpstr>
      <vt:lpstr>Rechtsanalyse</vt:lpstr>
      <vt:lpstr>Rechtsworkshops</vt:lpstr>
      <vt:lpstr>Rechtsworkshops</vt:lpstr>
      <vt:lpstr>Gliederung</vt:lpstr>
      <vt:lpstr>Gliederung</vt:lpstr>
      <vt:lpstr>Forschungsfragen</vt:lpstr>
      <vt:lpstr>Beantwortung der  Forschungsfragen </vt:lpstr>
      <vt:lpstr>Beantwortung der  Forschungsfrage (1) </vt:lpstr>
      <vt:lpstr>Beantwortung der  Forschungsfragen </vt:lpstr>
      <vt:lpstr>Beantwortung der  Forschungsfragen </vt:lpstr>
      <vt:lpstr>Beantwortung der  Forschungsfragen </vt:lpstr>
      <vt:lpstr>Beantwortung der  Forschungsfragen </vt:lpstr>
      <vt:lpstr>Ergebnis</vt:lpstr>
      <vt:lpstr>Ergebnis</vt:lpstr>
      <vt:lpstr>Fazit des Forschungsprojekts (vgl. Abschlussbericht, BT-Drs. 19/4500)</vt:lpstr>
      <vt:lpstr>Gliederung</vt:lpstr>
      <vt:lpstr>Arbeitsgruppe BMAS</vt:lpstr>
      <vt:lpstr>Arbeitsgruppe BMAS</vt:lpstr>
      <vt:lpstr>Arbeitsgruppe BMAS</vt:lpstr>
      <vt:lpstr>Arbeitsgruppe BMAS</vt:lpstr>
      <vt:lpstr>Arbeitsgruppe BMAS</vt:lpstr>
      <vt:lpstr>Schluss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Rechtliche Wirkungen von Artikel 25a         § 99 BTHG auf den leistungsberechtigten Personenkreis der Eingliederungshilfe  Az. Zb1-04812-5/22</dc:title>
  <dc:creator>User1 (TSS)</dc:creator>
  <cp:lastModifiedBy>Antje Wrackmeyer</cp:lastModifiedBy>
  <cp:revision>158</cp:revision>
  <dcterms:created xsi:type="dcterms:W3CDTF">2017-07-04T13:03:29Z</dcterms:created>
  <dcterms:modified xsi:type="dcterms:W3CDTF">2020-11-22T17:20:56Z</dcterms:modified>
</cp:coreProperties>
</file>